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1"/>
  </p:notesMasterIdLst>
  <p:handoutMasterIdLst>
    <p:handoutMasterId r:id="rId62"/>
  </p:handoutMasterIdLst>
  <p:sldIdLst>
    <p:sldId id="261" r:id="rId2"/>
    <p:sldId id="337" r:id="rId3"/>
    <p:sldId id="338" r:id="rId4"/>
    <p:sldId id="339" r:id="rId5"/>
    <p:sldId id="340" r:id="rId6"/>
    <p:sldId id="341" r:id="rId7"/>
    <p:sldId id="285" r:id="rId8"/>
    <p:sldId id="278" r:id="rId9"/>
    <p:sldId id="263"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29" r:id="rId28"/>
    <p:sldId id="288" r:id="rId29"/>
    <p:sldId id="312" r:id="rId30"/>
    <p:sldId id="330" r:id="rId31"/>
    <p:sldId id="289" r:id="rId32"/>
    <p:sldId id="313" r:id="rId33"/>
    <p:sldId id="294" r:id="rId34"/>
    <p:sldId id="290" r:id="rId35"/>
    <p:sldId id="314" r:id="rId36"/>
    <p:sldId id="315" r:id="rId37"/>
    <p:sldId id="316" r:id="rId38"/>
    <p:sldId id="317" r:id="rId39"/>
    <p:sldId id="331" r:id="rId40"/>
    <p:sldId id="318" r:id="rId41"/>
    <p:sldId id="319" r:id="rId42"/>
    <p:sldId id="320" r:id="rId43"/>
    <p:sldId id="321" r:id="rId44"/>
    <p:sldId id="322" r:id="rId45"/>
    <p:sldId id="323" r:id="rId46"/>
    <p:sldId id="324" r:id="rId47"/>
    <p:sldId id="326" r:id="rId48"/>
    <p:sldId id="325" r:id="rId49"/>
    <p:sldId id="291" r:id="rId50"/>
    <p:sldId id="327" r:id="rId51"/>
    <p:sldId id="280" r:id="rId52"/>
    <p:sldId id="281" r:id="rId53"/>
    <p:sldId id="328" r:id="rId54"/>
    <p:sldId id="332" r:id="rId55"/>
    <p:sldId id="342" r:id="rId56"/>
    <p:sldId id="343" r:id="rId57"/>
    <p:sldId id="282" r:id="rId58"/>
    <p:sldId id="283" r:id="rId59"/>
    <p:sldId id="28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6"/>
    <p:restoredTop sz="77823" autoAdjust="0"/>
  </p:normalViewPr>
  <p:slideViewPr>
    <p:cSldViewPr snapToObjects="1">
      <p:cViewPr varScale="1">
        <p:scale>
          <a:sx n="98" d="100"/>
          <a:sy n="98" d="100"/>
        </p:scale>
        <p:origin x="62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75" d="100"/>
          <a:sy n="75" d="100"/>
        </p:scale>
        <p:origin x="3504"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3D5EC-A72E-7944-887D-24434F54AC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1CC497-0ECF-DA49-B293-A3E404BA9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4B886B-47E9-014E-87C0-7B1CD8234A08}" type="datetimeFigureOut">
              <a:rPr lang="en-US" smtClean="0"/>
              <a:t>11/22/21</a:t>
            </a:fld>
            <a:endParaRPr lang="en-US"/>
          </a:p>
        </p:txBody>
      </p:sp>
      <p:sp>
        <p:nvSpPr>
          <p:cNvPr id="4" name="Footer Placeholder 3">
            <a:extLst>
              <a:ext uri="{FF2B5EF4-FFF2-40B4-BE49-F238E27FC236}">
                <a16:creationId xmlns:a16="http://schemas.microsoft.com/office/drawing/2014/main" id="{5F4D1F15-D89C-BA40-BF65-B78255166C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B7411E-D860-BE4E-925B-DBED985673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55005A-39E1-474C-8E1F-ADAB844F2949}" type="slidenum">
              <a:rPr lang="en-US" smtClean="0"/>
              <a:t>‹#›</a:t>
            </a:fld>
            <a:endParaRPr lang="en-US"/>
          </a:p>
        </p:txBody>
      </p:sp>
    </p:spTree>
    <p:extLst>
      <p:ext uri="{BB962C8B-B14F-4D97-AF65-F5344CB8AC3E}">
        <p14:creationId xmlns:p14="http://schemas.microsoft.com/office/powerpoint/2010/main" val="60717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55C37-181C-A44B-A0B4-2D414E41B773}" type="datetimeFigureOut">
              <a:rPr lang="en-US" smtClean="0"/>
              <a:t>11/22/21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05B8-EA8C-474A-8726-670B23D9226A}" type="slidenum">
              <a:rPr lang="en-US" smtClean="0"/>
              <a:t>‹#›</a:t>
            </a:fld>
            <a:endParaRPr lang="en-US"/>
          </a:p>
        </p:txBody>
      </p:sp>
    </p:spTree>
    <p:extLst>
      <p:ext uri="{BB962C8B-B14F-4D97-AF65-F5344CB8AC3E}">
        <p14:creationId xmlns:p14="http://schemas.microsoft.com/office/powerpoint/2010/main" val="284591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05B8-EA8C-474A-8726-670B23D9226A}" type="slidenum">
              <a:rPr lang="en-US" smtClean="0"/>
              <a:t>1</a:t>
            </a:fld>
            <a:endParaRPr lang="en-US"/>
          </a:p>
        </p:txBody>
      </p:sp>
    </p:spTree>
    <p:extLst>
      <p:ext uri="{BB962C8B-B14F-4D97-AF65-F5344CB8AC3E}">
        <p14:creationId xmlns:p14="http://schemas.microsoft.com/office/powerpoint/2010/main" val="141544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20 sites: nine in NSW, four in VIC, two in SA, two in ACT, one in WA, one in QLD, and one in TAS. The TAS site contributed data from 2013 onwards. Clinic attendances included in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person and telehealth consultations. GBM were classed as being HIV</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positive for the entire calendar year of their diagnosis, were 15 years or older, and contributed one consultation and one test per year.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12</a:t>
            </a:fld>
            <a:endParaRPr lang="en-US"/>
          </a:p>
        </p:txBody>
      </p:sp>
    </p:spTree>
    <p:extLst>
      <p:ext uri="{BB962C8B-B14F-4D97-AF65-F5344CB8AC3E}">
        <p14:creationId xmlns:p14="http://schemas.microsoft.com/office/powerpoint/2010/main" val="306311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5" dirty="0">
                <a:effectLst/>
                <a:latin typeface="Calibri" panose="020F0502020204030204" pitchFamily="34" charset="0"/>
                <a:ea typeface="Calibri" panose="020F0502020204030204" pitchFamily="34" charset="0"/>
                <a:cs typeface="MetaOT-Norm" panose="020B0504030101020102" pitchFamily="34" charset="0"/>
              </a:rPr>
              <a:t>Notes:  Analysis includes 11 sites: nine in VIC, one in WA, and one in QLD. The WA site contributed data from 2016 onwards. Primary care clinics have high caseloads of people at risk of hepatitis C and provide both specialist services to current and former PWID as well as general health services. Clinic attendances included in</a:t>
            </a:r>
            <a:r>
              <a:rPr lang="en-GB" sz="1800" spc="-5" dirty="0">
                <a:effectLst/>
                <a:latin typeface="Cambria Math" panose="02040503050406030204" pitchFamily="18" charset="0"/>
                <a:ea typeface="Calibri" panose="020F0502020204030204" pitchFamily="34" charset="0"/>
                <a:cs typeface="Cambria Math" panose="02040503050406030204" pitchFamily="18" charset="0"/>
              </a:rPr>
              <a:t>‑</a:t>
            </a:r>
            <a:r>
              <a:rPr lang="en-GB" sz="1800" spc="-5" dirty="0">
                <a:effectLst/>
                <a:latin typeface="Calibri" panose="020F0502020204030204" pitchFamily="34" charset="0"/>
                <a:ea typeface="Calibri" panose="020F0502020204030204" pitchFamily="34" charset="0"/>
                <a:cs typeface="MetaOT-Norm" panose="020B0504030101020102" pitchFamily="34" charset="0"/>
              </a:rPr>
              <a:t>person and telehealth consultations. Individuals were 15 years or older, had at least one electronic medical record of a prescription for OAT between January 2009 and December 2020, and contributed one consultation and one test per year.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13</a:t>
            </a:fld>
            <a:endParaRPr lang="en-US"/>
          </a:p>
        </p:txBody>
      </p:sp>
    </p:spTree>
    <p:extLst>
      <p:ext uri="{BB962C8B-B14F-4D97-AF65-F5344CB8AC3E}">
        <p14:creationId xmlns:p14="http://schemas.microsoft.com/office/powerpoint/2010/main" val="393745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10 sites: six in NSW, one in VIC, one in ACT, one in SA, and one in TAS. The TAS site contributed data from 2013 onwards. Clinic attendances included in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person and telehealth consultations. Individuals were 15 years or older and contributed one consultation and one test per year.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14</a:t>
            </a:fld>
            <a:endParaRPr lang="en-US"/>
          </a:p>
        </p:txBody>
      </p:sp>
    </p:spTree>
    <p:extLst>
      <p:ext uri="{BB962C8B-B14F-4D97-AF65-F5344CB8AC3E}">
        <p14:creationId xmlns:p14="http://schemas.microsoft.com/office/powerpoint/2010/main" val="182964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11 sites: nine in VIC, one in WA, and one in QLD. The WA site contributed data from 2016 onwards. Primary care clinics have high caseloads of people at risk of hepatitis C and provide both specialist services to current and former PWID as well as general health services. Clinic attendances included in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person and telehealth consultations. Individuals were 15 years or older and contributed one test per year. Individuals recorded as ‘Other’ sex or sex was not recorded were not included due to the small sample size.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15</a:t>
            </a:fld>
            <a:endParaRPr lang="en-US"/>
          </a:p>
        </p:txBody>
      </p:sp>
    </p:spTree>
    <p:extLst>
      <p:ext uri="{BB962C8B-B14F-4D97-AF65-F5344CB8AC3E}">
        <p14:creationId xmlns:p14="http://schemas.microsoft.com/office/powerpoint/2010/main" val="409469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20 sites: nine in NSW, four in VIC, two in SA, two in ACT, one in WA, one in QLD, and one in TAS. The TAS site contributed data from 2013 onwards. GBM were classed as being HIV</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positive for the entire calendar year of their diagnosis, were 15 years or older, and contributed one test per year.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16</a:t>
            </a:fld>
            <a:endParaRPr lang="en-US"/>
          </a:p>
        </p:txBody>
      </p:sp>
    </p:spTree>
    <p:extLst>
      <p:ext uri="{BB962C8B-B14F-4D97-AF65-F5344CB8AC3E}">
        <p14:creationId xmlns:p14="http://schemas.microsoft.com/office/powerpoint/2010/main" val="106790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11 sites: nine in VIC, one in WA, and one in QLD. The WA site contributed data from 2016 onwards. Primary care clinics have high caseloads of people at risk of hepatitis C and provide both specialist services to current and former PWID as well as general health services. Individuals were 15 years or older, had at least one electronic medical record of a prescription for OAT between January 2009 and December 2020, and contributed one test per year. Individuals recorded as ‘Other’ sex or sex was not recorded were not included due to the small sample size.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17</a:t>
            </a:fld>
            <a:endParaRPr lang="en-US"/>
          </a:p>
        </p:txBody>
      </p:sp>
    </p:spTree>
    <p:extLst>
      <p:ext uri="{BB962C8B-B14F-4D97-AF65-F5344CB8AC3E}">
        <p14:creationId xmlns:p14="http://schemas.microsoft.com/office/powerpoint/2010/main" val="266532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10 sites: six in NSW, one in VIC, one in ACT, one in SA, and one in TAS. The TAS site contributed data from 2013 onwards. Clinic attendances included in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person and telehealth consultations. Individuals were 15 years or older and contributed one test per year.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18</a:t>
            </a:fld>
            <a:endParaRPr lang="en-US"/>
          </a:p>
        </p:txBody>
      </p:sp>
    </p:spTree>
    <p:extLst>
      <p:ext uri="{BB962C8B-B14F-4D97-AF65-F5344CB8AC3E}">
        <p14:creationId xmlns:p14="http://schemas.microsoft.com/office/powerpoint/2010/main" val="165232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Individuals defined as people aged 15 years or older, who visited a doctor, nurse, or Aboriginal health practitioner (‘medical consultations’) between 2016 and 2020.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19</a:t>
            </a:fld>
            <a:endParaRPr lang="en-US"/>
          </a:p>
        </p:txBody>
      </p:sp>
    </p:spTree>
    <p:extLst>
      <p:ext uri="{BB962C8B-B14F-4D97-AF65-F5344CB8AC3E}">
        <p14:creationId xmlns:p14="http://schemas.microsoft.com/office/powerpoint/2010/main" val="236813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Individuals defined as people aged 15 years or older, who visited a doctor, nurse, or Aboriginal health practitioner (‘medical consultations’) between 2016 and 2020. ‘Ever HCV antibody positive’ is defined as having had a positive test result at any time since data collection began (1st January 2016) until end of the sample period (December 2020).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A total of 117 549 individuals aged 15 years or older attended medical appointments between 2016 and 2020, of whom 18.6% (21 849/117 549) had an HCV antibody test.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 those tested for HCV antibody, 7.1% (1 558/21 849) tested HCV antibody positive.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 those HCV antibody positive, 56.4% (878/1 158) had an HCV RNA test following HCV antibody positivity of which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46.2% (406/878) were HCV RNA positive.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20</a:t>
            </a:fld>
            <a:endParaRPr lang="en-US"/>
          </a:p>
        </p:txBody>
      </p:sp>
    </p:spTree>
    <p:extLst>
      <p:ext uri="{BB962C8B-B14F-4D97-AF65-F5344CB8AC3E}">
        <p14:creationId xmlns:p14="http://schemas.microsoft.com/office/powerpoint/2010/main" val="371789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Individuals defined as people aged 15 years or older, who visited a doctor, nurse, or Aboriginal health practitioner (‘medical consultations’) between 2016 and 2020. Number of people tested per year as follows: 2016: 1 868 men, 2 836 women; 2017: 2 476 men, 3 426 women; 2018: 2 536 men, 3 363 women; 2019: 2 841 men, 3 811 women; 2020: 2 110 men, 3 202 women.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21</a:t>
            </a:fld>
            <a:endParaRPr lang="en-US"/>
          </a:p>
        </p:txBody>
      </p:sp>
    </p:spTree>
    <p:extLst>
      <p:ext uri="{BB962C8B-B14F-4D97-AF65-F5344CB8AC3E}">
        <p14:creationId xmlns:p14="http://schemas.microsoft.com/office/powerpoint/2010/main" val="97298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Asselin and Michael Traeger</a:t>
            </a:r>
          </a:p>
          <a:p>
            <a:r>
              <a:rPr lang="en-US" dirty="0"/>
              <a:t>Behzad </a:t>
            </a:r>
            <a:r>
              <a:rPr lang="en-US" dirty="0" err="1"/>
              <a:t>Hajarizadeh</a:t>
            </a:r>
            <a:endParaRPr lang="en-US" dirty="0"/>
          </a:p>
          <a:p>
            <a:r>
              <a:rPr lang="en-US" dirty="0"/>
              <a:t>Joanne Carson</a:t>
            </a:r>
          </a:p>
          <a:p>
            <a:r>
              <a:rPr lang="en-US" dirty="0"/>
              <a:t>Clare Bradley</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a:t>
            </a:fld>
            <a:endParaRPr lang="en-US"/>
          </a:p>
        </p:txBody>
      </p:sp>
    </p:spTree>
    <p:extLst>
      <p:ext uri="{BB962C8B-B14F-4D97-AF65-F5344CB8AC3E}">
        <p14:creationId xmlns:p14="http://schemas.microsoft.com/office/powerpoint/2010/main" val="51719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No participant recruitment occurred in VIC in 2020.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22</a:t>
            </a:fld>
            <a:endParaRPr lang="en-US"/>
          </a:p>
        </p:txBody>
      </p:sp>
    </p:spTree>
    <p:extLst>
      <p:ext uri="{BB962C8B-B14F-4D97-AF65-F5344CB8AC3E}">
        <p14:creationId xmlns:p14="http://schemas.microsoft.com/office/powerpoint/2010/main" val="148516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No participant recruitment occurred in VIC in 2020.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23</a:t>
            </a:fld>
            <a:endParaRPr lang="en-US"/>
          </a:p>
        </p:txBody>
      </p:sp>
    </p:spTree>
    <p:extLst>
      <p:ext uri="{BB962C8B-B14F-4D97-AF65-F5344CB8AC3E}">
        <p14:creationId xmlns:p14="http://schemas.microsoft.com/office/powerpoint/2010/main" val="3241988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No participant recruitment occurred in VIC in 2020.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24</a:t>
            </a:fld>
            <a:endParaRPr lang="en-US"/>
          </a:p>
        </p:txBody>
      </p:sp>
    </p:spTree>
    <p:extLst>
      <p:ext uri="{BB962C8B-B14F-4D97-AF65-F5344CB8AC3E}">
        <p14:creationId xmlns:p14="http://schemas.microsoft.com/office/powerpoint/2010/main" val="39576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MBS item numbers (69499 and 69500) are used for testing to detect current hepatitis C infection and not used for tests associated with treatment monitoring. Prison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based testing not included in MBS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25</a:t>
            </a:fld>
            <a:endParaRPr lang="en-US"/>
          </a:p>
        </p:txBody>
      </p:sp>
    </p:spTree>
    <p:extLst>
      <p:ext uri="{BB962C8B-B14F-4D97-AF65-F5344CB8AC3E}">
        <p14:creationId xmlns:p14="http://schemas.microsoft.com/office/powerpoint/2010/main" val="3141673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ETHOS Engage was conducted over two distinct recruitment waves: A: Wave 1 (May 2018–September 2019) and B: Wave 2 (November 2019–June 2021). 1 433 participants were recruited in Wave 1 and 1 211 participants were recruited in Wave 2. Recruitment was from the same drug and alcohol treatment, OAT, and NSP sites, 12–36 months apart (21 sites participating in both; 25 sites Wave 1; 21 sites Wave 2), with sites in NSW, QLD, SA, and WA. ‘Ever HCV antibody positive’ was determined by a combination of results obtained from point</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care HCV RNA testing and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 All participants who tested positive at point</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care, who indicated ever receiving treatment, or had indicated ever being infected with HCV, were considered HCV antibody positive. ‘Ever RNA tested’ determined by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reported HCV RNA testing at enrolment.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 those HCV antibody tested.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 those HCV antibody positive.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26</a:t>
            </a:fld>
            <a:endParaRPr lang="en-US"/>
          </a:p>
        </p:txBody>
      </p:sp>
    </p:spTree>
    <p:extLst>
      <p:ext uri="{BB962C8B-B14F-4D97-AF65-F5344CB8AC3E}">
        <p14:creationId xmlns:p14="http://schemas.microsoft.com/office/powerpoint/2010/main" val="690414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MetaOT-Norm" panose="020B0504030101020102" pitchFamily="34" charset="0"/>
              </a:rPr>
              <a:t>Notes:  ETHOS Engage was conducted over two distinct recruitment waves: A: Wave 1 (May 2018–September 2019) and B: Wave 2 (November 2019–June 2021). 1 433 participants were recruited in Wave 1 and 1 211 participants were recruited in Wave 2. Recruitment was from the same drug and alcohol treatment, OAT, and NSP sites, 12–36 months apart (21 sites participating in both; 25 sites Wave 1; 21 sites Wave 2), with sites in NSW, QLD, SA, and WA. ‘Ever HCV antibody positive’ was determined by a combination of results obtained from point</a:t>
            </a:r>
            <a:r>
              <a:rPr lang="en-GB" sz="1200" dirty="0">
                <a:effectLst/>
                <a:latin typeface="Cambria Math" panose="02040503050406030204" pitchFamily="18" charset="0"/>
                <a:ea typeface="Calibri" panose="020F0502020204030204" pitchFamily="34" charset="0"/>
                <a:cs typeface="Cambria Math" panose="02040503050406030204" pitchFamily="18"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of</a:t>
            </a:r>
            <a:r>
              <a:rPr lang="en-GB" sz="1200" dirty="0">
                <a:effectLst/>
                <a:latin typeface="Cambria Math" panose="02040503050406030204" pitchFamily="18" charset="0"/>
                <a:ea typeface="Calibri" panose="020F0502020204030204" pitchFamily="34" charset="0"/>
                <a:cs typeface="Cambria Math" panose="02040503050406030204" pitchFamily="18"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care HCV RNA testing and self</a:t>
            </a:r>
            <a:r>
              <a:rPr lang="en-GB" sz="1200" dirty="0">
                <a:effectLst/>
                <a:latin typeface="Cambria Math" panose="02040503050406030204" pitchFamily="18" charset="0"/>
                <a:ea typeface="Calibri" panose="020F0502020204030204" pitchFamily="34" charset="0"/>
                <a:cs typeface="Cambria Math" panose="02040503050406030204" pitchFamily="18"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report. All participants who tested positive at point</a:t>
            </a:r>
            <a:r>
              <a:rPr lang="en-GB" sz="1200" dirty="0">
                <a:effectLst/>
                <a:latin typeface="Cambria Math" panose="02040503050406030204" pitchFamily="18" charset="0"/>
                <a:ea typeface="Calibri" panose="020F0502020204030204" pitchFamily="34" charset="0"/>
                <a:cs typeface="Cambria Math" panose="02040503050406030204" pitchFamily="18"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of</a:t>
            </a:r>
            <a:r>
              <a:rPr lang="en-GB" sz="1200" dirty="0">
                <a:effectLst/>
                <a:latin typeface="Cambria Math" panose="02040503050406030204" pitchFamily="18" charset="0"/>
                <a:ea typeface="Calibri" panose="020F0502020204030204" pitchFamily="34" charset="0"/>
                <a:cs typeface="Cambria Math" panose="02040503050406030204" pitchFamily="18"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care, who indicated ever receiving treatment, or had indicated ever being infected with HCV, were considered HCV antibody positive. ‘Ever RNA tested’ determined by self</a:t>
            </a:r>
            <a:r>
              <a:rPr lang="en-GB" sz="1200" dirty="0">
                <a:effectLst/>
                <a:latin typeface="Cambria Math" panose="02040503050406030204" pitchFamily="18" charset="0"/>
                <a:ea typeface="Calibri" panose="020F0502020204030204" pitchFamily="34" charset="0"/>
                <a:cs typeface="Cambria Math" panose="02040503050406030204" pitchFamily="18"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reported HCV RNA testing at enrolment. </a:t>
            </a:r>
            <a:r>
              <a:rPr lang="en-GB" sz="12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Of those HCV antibody tested. </a:t>
            </a:r>
            <a:r>
              <a:rPr lang="en-GB" sz="12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200" dirty="0">
                <a:effectLst/>
                <a:latin typeface="Calibri" panose="020F0502020204030204" pitchFamily="34" charset="0"/>
                <a:ea typeface="Calibri" panose="020F0502020204030204" pitchFamily="34" charset="0"/>
                <a:cs typeface="MetaOT-Norm" panose="020B0504030101020102" pitchFamily="34" charset="0"/>
              </a:rPr>
              <a:t>Of those HCV antibody positive.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27</a:t>
            </a:fld>
            <a:endParaRPr lang="en-US"/>
          </a:p>
        </p:txBody>
      </p:sp>
    </p:spTree>
    <p:extLst>
      <p:ext uri="{BB962C8B-B14F-4D97-AF65-F5344CB8AC3E}">
        <p14:creationId xmlns:p14="http://schemas.microsoft.com/office/powerpoint/2010/main" val="426872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Treatment numbers may vary from previous or future reports due to refinements made to the PBS data between releases. Estimated proportion of individuals living with chronic hepatitis C who initiated DAA treatment was based on people living with chronic hepatitis C by the end of 2015 and does not encompass individuals with new infections from 2016, some of whom will have been treated.</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28</a:t>
            </a:fld>
            <a:endParaRPr lang="en-US"/>
          </a:p>
        </p:txBody>
      </p:sp>
    </p:spTree>
    <p:extLst>
      <p:ext uri="{BB962C8B-B14F-4D97-AF65-F5344CB8AC3E}">
        <p14:creationId xmlns:p14="http://schemas.microsoft.com/office/powerpoint/2010/main" val="2245135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2016 Q1 is data from March 2016 only. Treatment numbers may vary from previous or future reports due to refinements made to the PBS data between releases.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29</a:t>
            </a:fld>
            <a:endParaRPr lang="en-US"/>
          </a:p>
        </p:txBody>
      </p:sp>
    </p:spTree>
    <p:extLst>
      <p:ext uri="{BB962C8B-B14F-4D97-AF65-F5344CB8AC3E}">
        <p14:creationId xmlns:p14="http://schemas.microsoft.com/office/powerpoint/2010/main" val="137882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2016 Q1 is data from March 2016 only. Treatment numbers may vary from previous or future reports due to refinements made to the PBS data between releases.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30</a:t>
            </a:fld>
            <a:endParaRPr lang="en-US"/>
          </a:p>
        </p:txBody>
      </p:sp>
    </p:spTree>
    <p:extLst>
      <p:ext uri="{BB962C8B-B14F-4D97-AF65-F5344CB8AC3E}">
        <p14:creationId xmlns:p14="http://schemas.microsoft.com/office/powerpoint/2010/main" val="4126798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2016 Q1 is data from March 2016 only. Treatment numbers may vary from previous or future reports due to refinements made to the PBS data between releases. Nurse practitioners have been authorised to prescribe DAAs for hepatitis C treatment since June 2017. The proportion of treatment initiations by prescriber type between 2019 and 2020 should be interpreted cautiously given the increasing number of unidentified prescriber type in these years.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31</a:t>
            </a:fld>
            <a:endParaRPr lang="en-US"/>
          </a:p>
        </p:txBody>
      </p:sp>
    </p:spTree>
    <p:extLst>
      <p:ext uri="{BB962C8B-B14F-4D97-AF65-F5344CB8AC3E}">
        <p14:creationId xmlns:p14="http://schemas.microsoft.com/office/powerpoint/2010/main" val="139356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Iversen and Lisa Maher</a:t>
            </a:r>
          </a:p>
          <a:p>
            <a:r>
              <a:rPr lang="en-US" dirty="0"/>
              <a:t>Heather Valerio</a:t>
            </a:r>
          </a:p>
          <a:p>
            <a:r>
              <a:rPr lang="en-US" dirty="0"/>
              <a:t>Yumi Sheehan and Rebecca Winter</a:t>
            </a:r>
          </a:p>
          <a:p>
            <a:r>
              <a:rPr lang="en-US" dirty="0"/>
              <a:t>Amy Kwon and Richard Gray</a:t>
            </a:r>
          </a:p>
          <a:p>
            <a:r>
              <a:rPr lang="en-US" dirty="0"/>
              <a:t>Mandy </a:t>
            </a:r>
            <a:r>
              <a:rPr lang="en-US" dirty="0" err="1"/>
              <a:t>Bryne</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a:t>
            </a:fld>
            <a:endParaRPr lang="en-US"/>
          </a:p>
        </p:txBody>
      </p:sp>
    </p:spTree>
    <p:extLst>
      <p:ext uri="{BB962C8B-B14F-4D97-AF65-F5344CB8AC3E}">
        <p14:creationId xmlns:p14="http://schemas.microsoft.com/office/powerpoint/2010/main" val="798577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Includes respondents who tested HCV antibody positive and excludes those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reporting spontaneous HCV clearance. No participant recruitment occurred in VIC in 2020.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32</a:t>
            </a:fld>
            <a:endParaRPr lang="en-US"/>
          </a:p>
        </p:txBody>
      </p:sp>
    </p:spTree>
    <p:extLst>
      <p:ext uri="{BB962C8B-B14F-4D97-AF65-F5344CB8AC3E}">
        <p14:creationId xmlns:p14="http://schemas.microsoft.com/office/powerpoint/2010/main" val="4117201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Notes: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The proportion of all treatments that were initiated in prisons was estimated using the actual number of treatments reported by jurisdictional hepatitis services as a proportion of all treatments derived from the PBS database. PBS treatment numbers may vary from previous or future reports due to refinements made to PBS data between releases (2019 and 2020 data from 2021 release of data). </a:t>
            </a:r>
            <a:r>
              <a:rPr lang="en-GB" sz="1200" kern="1200" baseline="30000" dirty="0" err="1">
                <a:solidFill>
                  <a:schemeClr val="tx1"/>
                </a:solidFill>
                <a:effectLst/>
                <a:latin typeface="+mn-lt"/>
                <a:ea typeface="+mn-ea"/>
                <a:cs typeface="+mn-cs"/>
              </a:rPr>
              <a:t>a</a:t>
            </a:r>
            <a:r>
              <a:rPr lang="en-GB" sz="1200" kern="1200" dirty="0" err="1">
                <a:solidFill>
                  <a:schemeClr val="tx1"/>
                </a:solidFill>
                <a:effectLst/>
                <a:latin typeface="+mn-lt"/>
                <a:ea typeface="+mn-ea"/>
                <a:cs typeface="+mn-cs"/>
              </a:rPr>
              <a:t>National</a:t>
            </a:r>
            <a:r>
              <a:rPr lang="en-GB" sz="1200" kern="1200" dirty="0">
                <a:solidFill>
                  <a:schemeClr val="tx1"/>
                </a:solidFill>
                <a:effectLst/>
                <a:latin typeface="+mn-lt"/>
                <a:ea typeface="+mn-ea"/>
                <a:cs typeface="+mn-cs"/>
              </a:rPr>
              <a:t> total includes DAA treatment initiations with unknown jurisdictions; therefore the national total treatments will not add to the sum of the jurisdictional totals. </a:t>
            </a:r>
            <a:r>
              <a:rPr lang="en-GB" sz="1200" kern="1200" baseline="30000" dirty="0" err="1">
                <a:solidFill>
                  <a:schemeClr val="tx1"/>
                </a:solidFill>
                <a:effectLst/>
                <a:latin typeface="+mn-lt"/>
                <a:ea typeface="+mn-ea"/>
                <a:cs typeface="+mn-cs"/>
              </a:rPr>
              <a:t>b</a:t>
            </a:r>
            <a:r>
              <a:rPr lang="en-GB" sz="1200" kern="1200" dirty="0" err="1">
                <a:solidFill>
                  <a:schemeClr val="tx1"/>
                </a:solidFill>
                <a:effectLst/>
                <a:latin typeface="+mn-lt"/>
                <a:ea typeface="+mn-ea"/>
                <a:cs typeface="+mn-cs"/>
              </a:rPr>
              <a:t>One</a:t>
            </a:r>
            <a:r>
              <a:rPr lang="en-GB" sz="1200" kern="1200" dirty="0">
                <a:solidFill>
                  <a:schemeClr val="tx1"/>
                </a:solidFill>
                <a:effectLst/>
                <a:latin typeface="+mn-lt"/>
                <a:ea typeface="+mn-ea"/>
                <a:cs typeface="+mn-cs"/>
              </a:rPr>
              <a:t> prison and one mental health correctional facility; </a:t>
            </a:r>
            <a:r>
              <a:rPr lang="en-GB" sz="1200" kern="1200" baseline="30000" dirty="0" err="1">
                <a:solidFill>
                  <a:schemeClr val="tx1"/>
                </a:solidFill>
                <a:effectLst/>
                <a:latin typeface="+mn-lt"/>
                <a:ea typeface="+mn-ea"/>
                <a:cs typeface="+mn-cs"/>
              </a:rPr>
              <a:t>c</a:t>
            </a:r>
            <a:r>
              <a:rPr lang="en-GB" sz="1200" kern="1200" dirty="0" err="1">
                <a:solidFill>
                  <a:schemeClr val="tx1"/>
                </a:solidFill>
                <a:effectLst/>
                <a:latin typeface="+mn-lt"/>
                <a:ea typeface="+mn-ea"/>
                <a:cs typeface="+mn-cs"/>
              </a:rPr>
              <a:t>Two</a:t>
            </a:r>
            <a:r>
              <a:rPr lang="en-GB" sz="1200" kern="1200" dirty="0">
                <a:solidFill>
                  <a:schemeClr val="tx1"/>
                </a:solidFill>
                <a:effectLst/>
                <a:latin typeface="+mn-lt"/>
                <a:ea typeface="+mn-ea"/>
                <a:cs typeface="+mn-cs"/>
              </a:rPr>
              <a:t> prisons and one youth detention; </a:t>
            </a:r>
            <a:r>
              <a:rPr lang="en-GB" sz="1200" kern="1200" baseline="30000" dirty="0">
                <a:solidFill>
                  <a:schemeClr val="tx1"/>
                </a:solidFill>
                <a:effectLst/>
                <a:latin typeface="+mn-lt"/>
                <a:ea typeface="+mn-ea"/>
                <a:cs typeface="+mn-cs"/>
              </a:rPr>
              <a:t>d </a:t>
            </a:r>
            <a:r>
              <a:rPr lang="en-GB" sz="1200" kern="1200" dirty="0">
                <a:solidFill>
                  <a:schemeClr val="tx1"/>
                </a:solidFill>
                <a:effectLst/>
                <a:latin typeface="+mn-lt"/>
                <a:ea typeface="+mn-ea"/>
                <a:cs typeface="+mn-cs"/>
              </a:rPr>
              <a:t>Between 2019 and 2020, five prisons closed. Data were collected from 31 public prisons (January–December) and one private prison (January–June 2020), data were not collected from two private prisons.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33</a:t>
            </a:fld>
            <a:endParaRPr lang="en-US"/>
          </a:p>
        </p:txBody>
      </p:sp>
    </p:spTree>
    <p:extLst>
      <p:ext uri="{BB962C8B-B14F-4D97-AF65-F5344CB8AC3E}">
        <p14:creationId xmlns:p14="http://schemas.microsoft.com/office/powerpoint/2010/main" val="2858031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Per protocol population was individuals with a known HCV RNA test result 12 weeks post‑treatment by October 2020. ‘Chronic hepatitis B infection positive’ defined as hepatitis B surface antigen positive.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‘Other’ includes Aboriginal health service, mental health, and outreach. Treatment outcome was unknown in 14.6% (1 584/10 843) of individuals (1 584/10 843) and of these 4.9% (79/1 584) had died prior to SVR12. Rates of unknown SVR increased over time: 2016, 8.6% (459/5 337); 2017, 16.5% (514/3 109); 2018, 24.9% (457/1 837); 2019 27.5% (154/560).</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34</a:t>
            </a:fld>
            <a:endParaRPr lang="en-US"/>
          </a:p>
        </p:txBody>
      </p:sp>
    </p:spTree>
    <p:extLst>
      <p:ext uri="{BB962C8B-B14F-4D97-AF65-F5344CB8AC3E}">
        <p14:creationId xmlns:p14="http://schemas.microsoft.com/office/powerpoint/2010/main" val="808122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5" dirty="0">
                <a:effectLst/>
                <a:latin typeface="Calibri" panose="020F0502020204030204" pitchFamily="34" charset="0"/>
                <a:ea typeface="Calibri" panose="020F0502020204030204" pitchFamily="34" charset="0"/>
                <a:cs typeface="MetaOT-Norm" panose="020B0504030101020102" pitchFamily="34" charset="0"/>
              </a:rPr>
              <a:t>Notes:  Per protocol population was individuals with a known HCV RNA test result 12 weeks post</a:t>
            </a:r>
            <a:r>
              <a:rPr lang="en-GB" sz="1800" spc="-5" dirty="0">
                <a:effectLst/>
                <a:latin typeface="Cambria Math" panose="02040503050406030204" pitchFamily="18" charset="0"/>
                <a:ea typeface="Calibri" panose="020F0502020204030204" pitchFamily="34" charset="0"/>
                <a:cs typeface="Cambria Math" panose="02040503050406030204" pitchFamily="18" charset="0"/>
              </a:rPr>
              <a:t>‑</a:t>
            </a:r>
            <a:r>
              <a:rPr lang="en-GB" sz="1800" spc="-5" dirty="0">
                <a:effectLst/>
                <a:latin typeface="Calibri" panose="020F0502020204030204" pitchFamily="34" charset="0"/>
                <a:ea typeface="Calibri" panose="020F0502020204030204" pitchFamily="34" charset="0"/>
                <a:cs typeface="MetaOT-Norm" panose="020B0504030101020102" pitchFamily="34" charset="0"/>
              </a:rPr>
              <a:t>treatment by October 2020. ‘Chronic hepatitis B infection positive’ defined as hepatitis B surface antigen positive. </a:t>
            </a:r>
            <a:r>
              <a:rPr lang="en-GB" sz="1800" spc="-5"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spc="-5" dirty="0">
                <a:effectLst/>
                <a:latin typeface="Calibri" panose="020F0502020204030204" pitchFamily="34" charset="0"/>
                <a:ea typeface="Calibri" panose="020F0502020204030204" pitchFamily="34" charset="0"/>
                <a:cs typeface="MetaOT-Norm" panose="020B0504030101020102" pitchFamily="34" charset="0"/>
              </a:rPr>
              <a:t>‘Other’ includes Aboriginal health service, mental health, and outreach. Treatment outcome was unknown in 14.6% (1 584/10 843) of individuals (1 584/10 843) and of these 4.9% (79/1 584) had died prior to SVR12. Rates of unknown SVR increased over time: 2016, 8.6% (459/5 337); 2017, 16.5% (514/3 109); 2018, 24.9% (457/1 837); 2019 27.5% (154/560).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35</a:t>
            </a:fld>
            <a:endParaRPr lang="en-US"/>
          </a:p>
        </p:txBody>
      </p:sp>
    </p:spTree>
    <p:extLst>
      <p:ext uri="{BB962C8B-B14F-4D97-AF65-F5344CB8AC3E}">
        <p14:creationId xmlns:p14="http://schemas.microsoft.com/office/powerpoint/2010/main" val="4204153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Cascade includes individuals with evidence of ever being diagnosed HCV RNA positive, i.e., a positive HCV RNA test result recorded in ACCESS since 2009. The cascade reflects the status of individuals at 31st December 2020 and is restricted to individuals who had a clinical consultation within the five years prior (2016–2020). Includes individuals attending ACCESS primary care clinics (same primary care clinics as other ACCESS sections in report).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Treatment initiation is indicated by the presence of an electronic medical record of a prescription of DAA therapy recorded at an ACCESS clinic. Individuals are assumed to have progressed through preceding cascade stages if evidence of reaching a subsequent stage is present.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36</a:t>
            </a:fld>
            <a:endParaRPr lang="en-US"/>
          </a:p>
        </p:txBody>
      </p:sp>
    </p:spTree>
    <p:extLst>
      <p:ext uri="{BB962C8B-B14F-4D97-AF65-F5344CB8AC3E}">
        <p14:creationId xmlns:p14="http://schemas.microsoft.com/office/powerpoint/2010/main" val="1375761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Individuals defined as people aged 15 years or older, who visited a doctor, nurse, or Aboriginal health practitioner (‘medical consultations’) between 2016 and 2020. ‘Undetectable viral load’ defined as testing negative for HCV RNA or HCV viral load following DAA treatment. A total of 117 549 individuals aged 15 years or older attended medical appointments between 2016 and 2020.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 individuals who were ever HCV RNA tested, 18.7% (282/1 507) were prescribed DAA treatment.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 those prescribed DAAs, 36.5% (103/282) had an HCV RNA test following treatment, of whom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87.4% (90/103) had an undetectable HCV viral load and 12.6% (13/103) were either positive or not tested (data unavailable to define these 13 further).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37</a:t>
            </a:fld>
            <a:endParaRPr lang="en-US"/>
          </a:p>
        </p:txBody>
      </p:sp>
    </p:spTree>
    <p:extLst>
      <p:ext uri="{BB962C8B-B14F-4D97-AF65-F5344CB8AC3E}">
        <p14:creationId xmlns:p14="http://schemas.microsoft.com/office/powerpoint/2010/main" val="2897468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HCV ever determined by a combination of results obtained from point</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care HCV RNA testing and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reported hepatitis C status. Linked to care was defined as those who had ever been to a doctor or specialist to discuss their hepatitis C, had ever received a fibroscan after diagnosis, or had ever received hepatitis C treatment. Of those diagnosed with hepatitis C, determined by a combination of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 (previous hepatitis C treatment) and point</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care HCV RNA testing for detection of current infection: Wave 1, 87.1% (686/788) were linked to care and 66.0% (520/788) were treated; Wave 2, 83.5% (510/611) were linked to care and 77.9% (476/611) were treated. In Wave 1, treatment uptake was positively associated with being male, aged 45 years (median participant age) or older, and currently receiving OAT. In Wave 2, treatment uptake was positively associated with being aged 45 years (median participant age) or older and ever receiving OAT (past and current). Although treatment uptake was less likely among those who were homeless and with higher injecting frequency (daily or more), in Wave 1 uptake was greater than 47.6% in almost all subpopulations and uptake was greater than 61.8% in Wave 2 in all subpopulations.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38</a:t>
            </a:fld>
            <a:endParaRPr lang="en-US"/>
          </a:p>
        </p:txBody>
      </p:sp>
    </p:spTree>
    <p:extLst>
      <p:ext uri="{BB962C8B-B14F-4D97-AF65-F5344CB8AC3E}">
        <p14:creationId xmlns:p14="http://schemas.microsoft.com/office/powerpoint/2010/main" val="2819793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HCV ever determined by a combination of results obtained from point</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care HCV RNA testing and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reported hepatitis C status. Linked to care was defined as those who had ever been to a doctor or specialist to discuss their hepatitis C, had ever received a fibroscan after diagnosis, or had ever received hepatitis C treatment. Of those diagnosed with hepatitis C, determined by a combination of self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report (previous hepatitis C treatment) and point</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of</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care HCV RNA testing for detection of current infection: Wave 1, 87.1% (686/788) were linked to care and 66.0% (520/788) were treated; Wave 2, 83.5% (510/611) were linked to care and 77.9% (476/611) were treated. In Wave 1, treatment uptake was positively associated with being male, aged 45 years (median participant age) or older, and currently receiving OAT. In Wave 2, treatment uptake was positively associated with being aged 45 years (median participant age) or older and ever receiving OAT (past and current). Although treatment uptake was less likely among those who were homeless and with higher injecting frequency (daily or more), in Wave 1 uptake was greater than 47.6% in almost all subpopulations and uptake was greater than 61.8% in Wave 2 in all subpopulations.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39</a:t>
            </a:fld>
            <a:endParaRPr lang="en-US"/>
          </a:p>
        </p:txBody>
      </p:sp>
    </p:spTree>
    <p:extLst>
      <p:ext uri="{BB962C8B-B14F-4D97-AF65-F5344CB8AC3E}">
        <p14:creationId xmlns:p14="http://schemas.microsoft.com/office/powerpoint/2010/main" val="97472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The number of people diagnosed is the estimated number diagnosed at the end 2020, whereas the estimated number treated is the cumulative number since 2015 (n=92 220) and cured is the cumulatively cured since 2015 (n=85 583) to the end of 2020.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40</a:t>
            </a:fld>
            <a:endParaRPr lang="en-US"/>
          </a:p>
        </p:txBody>
      </p:sp>
    </p:spTree>
    <p:extLst>
      <p:ext uri="{BB962C8B-B14F-4D97-AF65-F5344CB8AC3E}">
        <p14:creationId xmlns:p14="http://schemas.microsoft.com/office/powerpoint/2010/main" val="3353230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5" dirty="0">
                <a:effectLst/>
                <a:latin typeface="Calibri" panose="020F0502020204030204" pitchFamily="34" charset="0"/>
                <a:ea typeface="Calibri" panose="020F0502020204030204" pitchFamily="34" charset="0"/>
                <a:cs typeface="MetaOT-Norm" panose="020B0504030101020102" pitchFamily="34" charset="0"/>
              </a:rPr>
              <a:t>Notes:  Australian transplant recipients only. Adults defined as 16 years or older. NAFLD: non</a:t>
            </a:r>
            <a:r>
              <a:rPr lang="en-GB" sz="1800" spc="-15" dirty="0">
                <a:effectLst/>
                <a:latin typeface="Cambria Math" panose="02040503050406030204" pitchFamily="18" charset="0"/>
                <a:ea typeface="Calibri" panose="020F0502020204030204" pitchFamily="34" charset="0"/>
                <a:cs typeface="Cambria Math" panose="02040503050406030204" pitchFamily="18" charset="0"/>
              </a:rPr>
              <a:t>‑</a:t>
            </a:r>
            <a:r>
              <a:rPr lang="en-GB" sz="1800" spc="-15" dirty="0">
                <a:effectLst/>
                <a:latin typeface="Calibri" panose="020F0502020204030204" pitchFamily="34" charset="0"/>
                <a:ea typeface="Calibri" panose="020F0502020204030204" pitchFamily="34" charset="0"/>
                <a:cs typeface="MetaOT-Norm" panose="020B0504030101020102" pitchFamily="34" charset="0"/>
              </a:rPr>
              <a:t>alcoholic fatty liver disease.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41</a:t>
            </a:fld>
            <a:endParaRPr lang="en-US"/>
          </a:p>
        </p:txBody>
      </p:sp>
    </p:spTree>
    <p:extLst>
      <p:ext uri="{BB962C8B-B14F-4D97-AF65-F5344CB8AC3E}">
        <p14:creationId xmlns:p14="http://schemas.microsoft.com/office/powerpoint/2010/main" val="77451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r>
              <a:rPr lang="en-US" dirty="0" err="1"/>
              <a:t>MacLachalan</a:t>
            </a:r>
            <a:endParaRPr lang="en-US" dirty="0"/>
          </a:p>
          <a:p>
            <a:r>
              <a:rPr lang="en-US" dirty="0"/>
              <a:t>Tim </a:t>
            </a:r>
            <a:r>
              <a:rPr lang="en-US" dirty="0" err="1"/>
              <a:t>Broady</a:t>
            </a:r>
            <a:endParaRPr lang="en-US" dirty="0"/>
          </a:p>
          <a:p>
            <a:r>
              <a:rPr lang="en-US" dirty="0"/>
              <a:t>Martin Holt, </a:t>
            </a:r>
            <a:r>
              <a:rPr lang="en-US" dirty="0" err="1"/>
              <a:t>Limin</a:t>
            </a:r>
            <a:r>
              <a:rPr lang="en-US" dirty="0"/>
              <a:t> Mao, Tim </a:t>
            </a:r>
            <a:r>
              <a:rPr lang="en-US" dirty="0" err="1"/>
              <a:t>Broady</a:t>
            </a:r>
            <a:endParaRPr lang="en-US" dirty="0"/>
          </a:p>
          <a:p>
            <a:r>
              <a:rPr lang="en-US" dirty="0"/>
              <a:t>Amy Kwon</a:t>
            </a:r>
          </a:p>
          <a:p>
            <a:r>
              <a:rPr lang="en-US" dirty="0"/>
              <a:t>Nick Scott</a:t>
            </a:r>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a:t>
            </a:fld>
            <a:endParaRPr lang="en-US"/>
          </a:p>
        </p:txBody>
      </p:sp>
    </p:spTree>
    <p:extLst>
      <p:ext uri="{BB962C8B-B14F-4D97-AF65-F5344CB8AC3E}">
        <p14:creationId xmlns:p14="http://schemas.microsoft.com/office/powerpoint/2010/main" val="2400823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Different recruitment methods were used between 2018 and 2021, therefore, comparisons between time points should be made cautiously.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42</a:t>
            </a:fld>
            <a:endParaRPr lang="en-US"/>
          </a:p>
        </p:txBody>
      </p:sp>
    </p:spTree>
    <p:extLst>
      <p:ext uri="{BB962C8B-B14F-4D97-AF65-F5344CB8AC3E}">
        <p14:creationId xmlns:p14="http://schemas.microsoft.com/office/powerpoint/2010/main" val="2977580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Different recruitment methods were used between 2018 and 2021, therefore, comparisons between time points should be made cautiously.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43</a:t>
            </a:fld>
            <a:endParaRPr lang="en-US"/>
          </a:p>
        </p:txBody>
      </p:sp>
    </p:spTree>
    <p:extLst>
      <p:ext uri="{BB962C8B-B14F-4D97-AF65-F5344CB8AC3E}">
        <p14:creationId xmlns:p14="http://schemas.microsoft.com/office/powerpoint/2010/main" val="389055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July–December 2020 data not available at the time of reporting.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44</a:t>
            </a:fld>
            <a:endParaRPr lang="en-US"/>
          </a:p>
        </p:txBody>
      </p:sp>
    </p:spTree>
    <p:extLst>
      <p:ext uri="{BB962C8B-B14F-4D97-AF65-F5344CB8AC3E}">
        <p14:creationId xmlns:p14="http://schemas.microsoft.com/office/powerpoint/2010/main" val="4094527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Not reported not included. Injection risk behaviour variables are presented among those who injected in the past month, not the entire sample. For 2012–2020, sample size was (in order): 2 127, 2 111, 2 141, 2 071, 1 993, 2 314, 2 452, 2 333, and 1 173.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45</a:t>
            </a:fld>
            <a:endParaRPr lang="en-US"/>
          </a:p>
        </p:txBody>
      </p:sp>
    </p:spTree>
    <p:extLst>
      <p:ext uri="{BB962C8B-B14F-4D97-AF65-F5344CB8AC3E}">
        <p14:creationId xmlns:p14="http://schemas.microsoft.com/office/powerpoint/2010/main" val="3051349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Collection of data about re</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use of needles began in 2008.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Includes spoons, water, tourniquets, and filters.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46</a:t>
            </a:fld>
            <a:endParaRPr lang="en-US"/>
          </a:p>
        </p:txBody>
      </p:sp>
    </p:spTree>
    <p:extLst>
      <p:ext uri="{BB962C8B-B14F-4D97-AF65-F5344CB8AC3E}">
        <p14:creationId xmlns:p14="http://schemas.microsoft.com/office/powerpoint/2010/main" val="3756854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Unadjusted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47</a:t>
            </a:fld>
            <a:endParaRPr lang="en-US"/>
          </a:p>
        </p:txBody>
      </p:sp>
    </p:spTree>
    <p:extLst>
      <p:ext uri="{BB962C8B-B14F-4D97-AF65-F5344CB8AC3E}">
        <p14:creationId xmlns:p14="http://schemas.microsoft.com/office/powerpoint/2010/main" val="3443234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Hepatitis C prevalence estimates based on mathematical modelling incorporating population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specific prevalence and Australian Bureau of Statistics population data. Treatment data sourced from Department of Human Services Medicare statistics.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48</a:t>
            </a:fld>
            <a:endParaRPr lang="en-US"/>
          </a:p>
        </p:txBody>
      </p:sp>
    </p:spTree>
    <p:extLst>
      <p:ext uri="{BB962C8B-B14F-4D97-AF65-F5344CB8AC3E}">
        <p14:creationId xmlns:p14="http://schemas.microsoft.com/office/powerpoint/2010/main" val="582457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Hepatitis C prevalence estimates based on mathematical modelling incorporating population‑specific prevalence and Australian Bureau of Statistics population data. Treatment data sourced from Department of Human Services Medicare statistics.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49</a:t>
            </a:fld>
            <a:endParaRPr lang="en-US"/>
          </a:p>
        </p:txBody>
      </p:sp>
    </p:spTree>
    <p:extLst>
      <p:ext uri="{BB962C8B-B14F-4D97-AF65-F5344CB8AC3E}">
        <p14:creationId xmlns:p14="http://schemas.microsoft.com/office/powerpoint/2010/main" val="11943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Treatment data sourced from Department of Human Services Medicare statistics. Treatment completion is defined as all scripts collected of the number indicated by the item code used (e.g., three scripts for a 12</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week duration item). </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SVR testing data used one year of minimum follow</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up time, restricting measures to those treated between 2016 and 2019.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50</a:t>
            </a:fld>
            <a:endParaRPr lang="en-US"/>
          </a:p>
        </p:txBody>
      </p:sp>
    </p:spTree>
    <p:extLst>
      <p:ext uri="{BB962C8B-B14F-4D97-AF65-F5344CB8AC3E}">
        <p14:creationId xmlns:p14="http://schemas.microsoft.com/office/powerpoint/2010/main" val="4076866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53</a:t>
            </a:fld>
            <a:endParaRPr lang="en-US"/>
          </a:p>
        </p:txBody>
      </p:sp>
    </p:spTree>
    <p:extLst>
      <p:ext uri="{BB962C8B-B14F-4D97-AF65-F5344CB8AC3E}">
        <p14:creationId xmlns:p14="http://schemas.microsoft.com/office/powerpoint/2010/main" val="375019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Cases other than newly acquired are assigned as unspecified.</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7</a:t>
            </a:fld>
            <a:endParaRPr lang="en-US"/>
          </a:p>
        </p:txBody>
      </p:sp>
    </p:spTree>
    <p:extLst>
      <p:ext uri="{BB962C8B-B14F-4D97-AF65-F5344CB8AC3E}">
        <p14:creationId xmlns:p14="http://schemas.microsoft.com/office/powerpoint/2010/main" val="3032882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54</a:t>
            </a:fld>
            <a:endParaRPr lang="en-US"/>
          </a:p>
        </p:txBody>
      </p:sp>
    </p:spTree>
    <p:extLst>
      <p:ext uri="{BB962C8B-B14F-4D97-AF65-F5344CB8AC3E}">
        <p14:creationId xmlns:p14="http://schemas.microsoft.com/office/powerpoint/2010/main" val="3211860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55</a:t>
            </a:fld>
            <a:endParaRPr lang="en-US"/>
          </a:p>
        </p:txBody>
      </p:sp>
    </p:spTree>
    <p:extLst>
      <p:ext uri="{BB962C8B-B14F-4D97-AF65-F5344CB8AC3E}">
        <p14:creationId xmlns:p14="http://schemas.microsoft.com/office/powerpoint/2010/main" val="26587382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56</a:t>
            </a:fld>
            <a:endParaRPr lang="en-US"/>
          </a:p>
        </p:txBody>
      </p:sp>
    </p:spTree>
    <p:extLst>
      <p:ext uri="{BB962C8B-B14F-4D97-AF65-F5344CB8AC3E}">
        <p14:creationId xmlns:p14="http://schemas.microsoft.com/office/powerpoint/2010/main" val="114809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Notes:  N=6 593. Analysis includes 11 sites: nine in VIC, one in Western Australia (WA), and one in Queensland (QLD). The WA site contributed data from 2016 onwards. Primary care clinics see high caseloads of people at risk of hepatitis C and provide both specialist services to current or former PWID as well as general health services. First incident infection only included in analysis. Incident infection date was assigned as the midpoint between the positive HCV antibody or HCV RNA test date and previous HCV antibody negative test date. ACCESS collates data from January 2009. Individuals included tested HCV antibody negative on their first test observed and had at least one follow‑up test (HCV antibody or HCV RNA or both before 31st December 2020). Individuals were 15 years or older. CI: confidence interval.</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8</a:t>
            </a:fld>
            <a:endParaRPr lang="en-US"/>
          </a:p>
        </p:txBody>
      </p:sp>
    </p:spTree>
    <p:extLst>
      <p:ext uri="{BB962C8B-B14F-4D97-AF65-F5344CB8AC3E}">
        <p14:creationId xmlns:p14="http://schemas.microsoft.com/office/powerpoint/2010/main" val="184832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5" dirty="0">
                <a:effectLst/>
                <a:latin typeface="Calibri" panose="020F0502020204030204" pitchFamily="34" charset="0"/>
                <a:ea typeface="Calibri" panose="020F0502020204030204" pitchFamily="34" charset="0"/>
                <a:cs typeface="MetaOT-Norm" panose="020B0504030101020102" pitchFamily="34" charset="0"/>
              </a:rPr>
              <a:t>Notes:  N=7 076. Analysis includes 20 sites: nine in NSW, four in VIC, two in South Australia (SA), two in Australian Capital Territory (ACT), one in WA, one in QLD, and one in Tasmania (TAS). The TAS site contributed data from 2013 onwards. GBM were classed as being HIV</a:t>
            </a:r>
            <a:r>
              <a:rPr lang="en-GB" sz="1800" spc="-5" dirty="0">
                <a:effectLst/>
                <a:latin typeface="Cambria Math" panose="02040503050406030204" pitchFamily="18" charset="0"/>
                <a:ea typeface="Calibri" panose="020F0502020204030204" pitchFamily="34" charset="0"/>
                <a:cs typeface="Cambria Math" panose="02040503050406030204" pitchFamily="18" charset="0"/>
              </a:rPr>
              <a:t>‑</a:t>
            </a:r>
            <a:r>
              <a:rPr lang="en-GB" sz="1800" spc="-5" dirty="0">
                <a:effectLst/>
                <a:latin typeface="Calibri" panose="020F0502020204030204" pitchFamily="34" charset="0"/>
                <a:ea typeface="Calibri" panose="020F0502020204030204" pitchFamily="34" charset="0"/>
                <a:cs typeface="MetaOT-Norm" panose="020B0504030101020102" pitchFamily="34" charset="0"/>
              </a:rPr>
              <a:t>positive for the entire calendar year of their diagnosis and were 15 years or older. First incident infection only included in analysis. Incident infection date was assigned as the midpoint between the positive HCV antibody or HCV RNA test date and previous HCV antibody negative test date. ACCESS collates data from January 2009. Individuals included tested HCV antibody negative on their first test observed, and had at least one follow</a:t>
            </a:r>
            <a:r>
              <a:rPr lang="en-GB" sz="1800" spc="-5" dirty="0">
                <a:effectLst/>
                <a:latin typeface="Cambria Math" panose="02040503050406030204" pitchFamily="18" charset="0"/>
                <a:ea typeface="Calibri" panose="020F0502020204030204" pitchFamily="34" charset="0"/>
                <a:cs typeface="Cambria Math" panose="02040503050406030204" pitchFamily="18" charset="0"/>
              </a:rPr>
              <a:t>‑</a:t>
            </a:r>
            <a:r>
              <a:rPr lang="en-GB" sz="1800" spc="-5" dirty="0">
                <a:effectLst/>
                <a:latin typeface="Calibri" panose="020F0502020204030204" pitchFamily="34" charset="0"/>
                <a:ea typeface="Calibri" panose="020F0502020204030204" pitchFamily="34" charset="0"/>
                <a:cs typeface="MetaOT-Norm" panose="020B0504030101020102" pitchFamily="34" charset="0"/>
              </a:rPr>
              <a:t>up test (HCV antibody or HCV RNA or both before 31st December 2020). CI: confidence interval.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9</a:t>
            </a:fld>
            <a:endParaRPr lang="en-US"/>
          </a:p>
        </p:txBody>
      </p:sp>
    </p:spTree>
    <p:extLst>
      <p:ext uri="{BB962C8B-B14F-4D97-AF65-F5344CB8AC3E}">
        <p14:creationId xmlns:p14="http://schemas.microsoft.com/office/powerpoint/2010/main" val="342179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The time period between October 2014 and June 2016, was merged to increase person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years of follow</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up. CI: confidence interval.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10</a:t>
            </a:fld>
            <a:endParaRPr lang="en-US"/>
          </a:p>
        </p:txBody>
      </p:sp>
    </p:spTree>
    <p:extLst>
      <p:ext uri="{BB962C8B-B14F-4D97-AF65-F5344CB8AC3E}">
        <p14:creationId xmlns:p14="http://schemas.microsoft.com/office/powerpoint/2010/main" val="135087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MetaOT-Norm" panose="020B0504030101020102" pitchFamily="34" charset="0"/>
              </a:rPr>
              <a:t>Notes:  Analysis includes 11 sites: nine in VIC, one in WA, and one in QLD. The WA site contributed data from 2016 onwards. Primary care clinics have high caseloads of people at risk of hepatitis C and provide both specialist services to current and former PWID as well as general health services. Clinic attendances included in</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person and telehealth consultations. Individuals were 15 years or older and contributed one consultation and one test per year.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11</a:t>
            </a:fld>
            <a:endParaRPr lang="en-US"/>
          </a:p>
        </p:txBody>
      </p:sp>
    </p:spTree>
    <p:extLst>
      <p:ext uri="{BB962C8B-B14F-4D97-AF65-F5344CB8AC3E}">
        <p14:creationId xmlns:p14="http://schemas.microsoft.com/office/powerpoint/2010/main" val="513198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3B85CE0-0CBB-5A4B-BD8B-8701B71E22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hasCustomPrompt="1"/>
          </p:nvPr>
        </p:nvSpPr>
        <p:spPr>
          <a:xfrm>
            <a:off x="6023991" y="3573016"/>
            <a:ext cx="5313909" cy="642368"/>
          </a:xfrm>
        </p:spPr>
        <p:txBody>
          <a:bodyPr>
            <a:normAutofit/>
          </a:bodyPr>
          <a:lstStyle>
            <a:lvl1pPr marL="0" indent="0" algn="l">
              <a:buNone/>
              <a:defRPr sz="2400" baseline="0">
                <a:solidFill>
                  <a:schemeClr val="accent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Annual Report 2021</a:t>
            </a:r>
            <a:endParaRPr lang="en-US" dirty="0"/>
          </a:p>
        </p:txBody>
      </p:sp>
      <p:sp>
        <p:nvSpPr>
          <p:cNvPr id="16" name="TextBox 15">
            <a:extLst>
              <a:ext uri="{FF2B5EF4-FFF2-40B4-BE49-F238E27FC236}">
                <a16:creationId xmlns:a16="http://schemas.microsoft.com/office/drawing/2014/main" id="{23D5D210-0EE4-6447-8340-DA32D38498FE}"/>
              </a:ext>
            </a:extLst>
          </p:cNvPr>
          <p:cNvSpPr txBox="1"/>
          <p:nvPr userDrawn="1"/>
        </p:nvSpPr>
        <p:spPr>
          <a:xfrm>
            <a:off x="6023992" y="548680"/>
            <a:ext cx="5313908" cy="2880320"/>
          </a:xfrm>
          <a:prstGeom prst="rect">
            <a:avLst/>
          </a:prstGeom>
          <a:noFill/>
        </p:spPr>
        <p:txBody>
          <a:bodyPr wrap="square" rtlCol="0">
            <a:noAutofit/>
          </a:bodyPr>
          <a:lstStyle/>
          <a:p>
            <a:pPr algn="l"/>
            <a:r>
              <a:rPr lang="en-AU" sz="4200" u="none" kern="1200" baseline="0" dirty="0">
                <a:solidFill>
                  <a:schemeClr val="bg1"/>
                </a:solidFill>
                <a:effectLst/>
                <a:uFill>
                  <a:solidFill>
                    <a:schemeClr val="accent2"/>
                  </a:solidFill>
                </a:uFill>
                <a:latin typeface="+mj-lt"/>
                <a:ea typeface="+mn-ea"/>
                <a:cs typeface="+mn-cs"/>
              </a:rPr>
              <a:t>Australia’s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progress towards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hepatitis C</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elimination</a:t>
            </a:r>
          </a:p>
        </p:txBody>
      </p:sp>
      <p:pic>
        <p:nvPicPr>
          <p:cNvPr id="13" name="Picture 12">
            <a:extLst>
              <a:ext uri="{FF2B5EF4-FFF2-40B4-BE49-F238E27FC236}">
                <a16:creationId xmlns:a16="http://schemas.microsoft.com/office/drawing/2014/main" id="{3FE3AB62-AFE1-AA4B-A54F-8C49BBF802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6854" y="5552594"/>
            <a:ext cx="1530000" cy="1074417"/>
          </a:xfrm>
          <a:prstGeom prst="rect">
            <a:avLst/>
          </a:prstGeom>
        </p:spPr>
      </p:pic>
    </p:spTree>
    <p:extLst>
      <p:ext uri="{BB962C8B-B14F-4D97-AF65-F5344CB8AC3E}">
        <p14:creationId xmlns:p14="http://schemas.microsoft.com/office/powerpoint/2010/main" val="371952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08790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ppor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pic>
        <p:nvPicPr>
          <p:cNvPr id="6" name="Picture 5" descr="Supported by">
            <a:extLst>
              <a:ext uri="{FF2B5EF4-FFF2-40B4-BE49-F238E27FC236}">
                <a16:creationId xmlns:a16="http://schemas.microsoft.com/office/drawing/2014/main" id="{A4A994DE-64D2-4447-960D-9EDD8B94BF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855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pporters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pic>
        <p:nvPicPr>
          <p:cNvPr id="7" name="Picture 6" descr="Supported by">
            <a:extLst>
              <a:ext uri="{FF2B5EF4-FFF2-40B4-BE49-F238E27FC236}">
                <a16:creationId xmlns:a16="http://schemas.microsoft.com/office/drawing/2014/main" id="{CC90B4CE-3F03-1B42-82EE-33744518E7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565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Data Contributors</a:t>
            </a:r>
            <a:endParaRPr lang="en-US" dirty="0"/>
          </a:p>
        </p:txBody>
      </p:sp>
      <p:pic>
        <p:nvPicPr>
          <p:cNvPr id="6" name="Picture 5">
            <a:extLst>
              <a:ext uri="{FF2B5EF4-FFF2-40B4-BE49-F238E27FC236}">
                <a16:creationId xmlns:a16="http://schemas.microsoft.com/office/drawing/2014/main" id="{46FFA356-CE73-9844-8978-6469CF07BF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27384"/>
            <a:ext cx="12192000" cy="6858000"/>
          </a:xfrm>
          <a:prstGeom prst="rect">
            <a:avLst/>
          </a:prstGeom>
        </p:spPr>
      </p:pic>
    </p:spTree>
    <p:extLst>
      <p:ext uri="{BB962C8B-B14F-4D97-AF65-F5344CB8AC3E}">
        <p14:creationId xmlns:p14="http://schemas.microsoft.com/office/powerpoint/2010/main" val="19888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F217A9CC-AA97-5A43-82DA-E0B7FD48FA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p:nvPr>
        </p:nvSpPr>
        <p:spPr>
          <a:xfrm>
            <a:off x="5519936" y="2649711"/>
            <a:ext cx="5736320" cy="923305"/>
          </a:xfrm>
        </p:spPr>
        <p:txBody>
          <a:bodyPr/>
          <a:lstStyle>
            <a:lvl1pPr marL="0" indent="0" algn="r">
              <a:buNone/>
              <a:defRPr sz="240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 name="Title 1">
            <a:extLst>
              <a:ext uri="{FF2B5EF4-FFF2-40B4-BE49-F238E27FC236}">
                <a16:creationId xmlns:a16="http://schemas.microsoft.com/office/drawing/2014/main" id="{876AAAF9-BC82-C746-8B77-4D13D359DF58}"/>
              </a:ext>
            </a:extLst>
          </p:cNvPr>
          <p:cNvSpPr>
            <a:spLocks noGrp="1"/>
          </p:cNvSpPr>
          <p:nvPr>
            <p:ph type="title"/>
          </p:nvPr>
        </p:nvSpPr>
        <p:spPr>
          <a:xfrm>
            <a:off x="5519936" y="577401"/>
            <a:ext cx="5736320" cy="1843487"/>
          </a:xfrm>
        </p:spPr>
        <p:txBody>
          <a:bodyPr anchor="t" anchorCtr="0"/>
          <a:lstStyle>
            <a:lvl1pPr algn="r">
              <a:defRPr>
                <a:solidFill>
                  <a:schemeClr val="bg1"/>
                </a:solidFill>
              </a:defRPr>
            </a:lvl1pPr>
          </a:lstStyle>
          <a:p>
            <a:r>
              <a:rPr lang="en-GB" dirty="0"/>
              <a:t>Click to edit Master title style</a:t>
            </a:r>
            <a:endParaRPr lang="en-US" dirty="0"/>
          </a:p>
        </p:txBody>
      </p:sp>
      <p:pic>
        <p:nvPicPr>
          <p:cNvPr id="11" name="Picture 10">
            <a:extLst>
              <a:ext uri="{FF2B5EF4-FFF2-40B4-BE49-F238E27FC236}">
                <a16:creationId xmlns:a16="http://schemas.microsoft.com/office/drawing/2014/main" id="{F730A963-1849-554C-8680-B21ECCD275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6854" y="5552594"/>
            <a:ext cx="1530000" cy="1074417"/>
          </a:xfrm>
          <a:prstGeom prst="rect">
            <a:avLst/>
          </a:prstGeom>
        </p:spPr>
      </p:pic>
    </p:spTree>
    <p:extLst>
      <p:ext uri="{BB962C8B-B14F-4D97-AF65-F5344CB8AC3E}">
        <p14:creationId xmlns:p14="http://schemas.microsoft.com/office/powerpoint/2010/main" val="296201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002-A06A-824D-9777-775F1EC1BD16}"/>
              </a:ext>
            </a:extLst>
          </p:cNvPr>
          <p:cNvSpPr>
            <a:spLocks noGrp="1"/>
          </p:cNvSpPr>
          <p:nvPr>
            <p:ph type="title"/>
          </p:nvPr>
        </p:nvSpPr>
        <p:spPr>
          <a:xfrm>
            <a:off x="836612" y="756000"/>
            <a:ext cx="3935413" cy="1332000"/>
          </a:xfrm>
        </p:spPr>
        <p:txBody>
          <a:bodyPr tIns="180000"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AAC3ED-5209-BC40-89A2-AA3B2DCE9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B1ECA8DD-7857-B047-BBAB-18F854F5FA68}"/>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19C770ED-F35A-244C-B06E-5218D1ABA5A8}"/>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7" name="Slide Number Placeholder 6">
            <a:extLst>
              <a:ext uri="{FF2B5EF4-FFF2-40B4-BE49-F238E27FC236}">
                <a16:creationId xmlns:a16="http://schemas.microsoft.com/office/drawing/2014/main" id="{AB3097A1-CD52-5447-8A66-325251E2AF25}"/>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2660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BF9A551-BB78-E340-B489-B8982026C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FD6A0B52-8B5A-0F42-812D-FF6C8CA487B6}"/>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7" name="Slide Number Placeholder 6">
            <a:extLst>
              <a:ext uri="{FF2B5EF4-FFF2-40B4-BE49-F238E27FC236}">
                <a16:creationId xmlns:a16="http://schemas.microsoft.com/office/drawing/2014/main" id="{2AA6E8FE-2764-5A42-A880-C398F093D4EB}"/>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8" name="Title 1">
            <a:extLst>
              <a:ext uri="{FF2B5EF4-FFF2-40B4-BE49-F238E27FC236}">
                <a16:creationId xmlns:a16="http://schemas.microsoft.com/office/drawing/2014/main" id="{9C022DA8-6F17-0945-925D-33201C251F37}"/>
              </a:ext>
            </a:extLst>
          </p:cNvPr>
          <p:cNvSpPr>
            <a:spLocks noGrp="1"/>
          </p:cNvSpPr>
          <p:nvPr>
            <p:ph type="title"/>
          </p:nvPr>
        </p:nvSpPr>
        <p:spPr>
          <a:xfrm>
            <a:off x="836612" y="756000"/>
            <a:ext cx="3935413" cy="1332000"/>
          </a:xfrm>
        </p:spPr>
        <p:txBody>
          <a:bodyPr tIns="180000" anchor="b"/>
          <a:lstStyle>
            <a:lvl1pPr>
              <a:defRPr sz="3200"/>
            </a:lvl1pPr>
          </a:lstStyle>
          <a:p>
            <a:r>
              <a:rPr lang="en-GB"/>
              <a:t>Click to edit Master title style</a:t>
            </a:r>
            <a:endParaRPr lang="en-US"/>
          </a:p>
        </p:txBody>
      </p:sp>
      <p:sp>
        <p:nvSpPr>
          <p:cNvPr id="11" name="Text Placeholder 3">
            <a:extLst>
              <a:ext uri="{FF2B5EF4-FFF2-40B4-BE49-F238E27FC236}">
                <a16:creationId xmlns:a16="http://schemas.microsoft.com/office/drawing/2014/main" id="{E01D06F4-48BC-2B4A-AAB8-6A96EA6CB50C}"/>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5114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5039-77B0-9E43-B014-54140C65E3F5}"/>
              </a:ext>
            </a:extLst>
          </p:cNvPr>
          <p:cNvSpPr>
            <a:spLocks noGrp="1"/>
          </p:cNvSpPr>
          <p:nvPr>
            <p:ph type="title"/>
          </p:nvPr>
        </p:nvSpPr>
        <p:spPr>
          <a:xfrm>
            <a:off x="839416" y="756000"/>
            <a:ext cx="10514383" cy="936000"/>
          </a:xfrm>
        </p:spPr>
        <p:txBody>
          <a:bodyPr tIns="180000"/>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085BBCF0-4218-7744-A8F6-833795DE0DFA}"/>
              </a:ext>
            </a:extLst>
          </p:cNvPr>
          <p:cNvSpPr>
            <a:spLocks noGrp="1"/>
          </p:cNvSpPr>
          <p:nvPr>
            <p:ph type="body" orient="vert" idx="1"/>
          </p:nvPr>
        </p:nvSpPr>
        <p:spPr>
          <a:xfrm>
            <a:off x="839416" y="1825625"/>
            <a:ext cx="10514383"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5C059F4-7AE7-8145-8B83-33AE9DEA9AD9}"/>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DD664AD8-C79D-8C49-A0AA-238F177E13C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571770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4900-CC9F-3442-A6D6-A799BE3656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0718F4-3E67-2541-A399-72F881912D74}"/>
              </a:ext>
            </a:extLst>
          </p:cNvPr>
          <p:cNvSpPr>
            <a:spLocks noGrp="1"/>
          </p:cNvSpPr>
          <p:nvPr>
            <p:ph type="body" orient="vert" idx="1"/>
          </p:nvPr>
        </p:nvSpPr>
        <p:spPr>
          <a:xfrm>
            <a:off x="1496290" y="365125"/>
            <a:ext cx="707620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3D2BBDF-BA34-E24D-80F6-9BA6E6DEA739}"/>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8EB90BC2-5EA7-6B44-A3B4-5CFAFAACFFC8}"/>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95067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83432" y="756000"/>
            <a:ext cx="10370367" cy="936000"/>
          </a:xfrm>
        </p:spPr>
        <p:txBody>
          <a:bodyPr tIns="180000" anchor="b" anchorCtr="0"/>
          <a:lstStyle/>
          <a:p>
            <a:r>
              <a:rPr lang="en-GB"/>
              <a:t>Click to edit Master title style</a:t>
            </a:r>
            <a:endParaRPr lang="en-US"/>
          </a:p>
        </p:txBody>
      </p:sp>
      <p:sp>
        <p:nvSpPr>
          <p:cNvPr id="3" name="Content Placeholder 2">
            <a:extLst>
              <a:ext uri="{FF2B5EF4-FFF2-40B4-BE49-F238E27FC236}">
                <a16:creationId xmlns:a16="http://schemas.microsoft.com/office/drawing/2014/main" id="{9904F05B-911F-7C4B-A3CC-EB9DED2E1706}"/>
              </a:ext>
            </a:extLst>
          </p:cNvPr>
          <p:cNvSpPr>
            <a:spLocks noGrp="1"/>
          </p:cNvSpPr>
          <p:nvPr>
            <p:ph idx="1"/>
          </p:nvPr>
        </p:nvSpPr>
        <p:spPr>
          <a:xfrm>
            <a:off x="983432" y="1825625"/>
            <a:ext cx="10370367"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47195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slide/source/chptr desc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10370367" cy="1170000"/>
          </a:xfrm>
        </p:spPr>
        <p:txBody>
          <a:bodyPr tIns="180000" anchor="t" anchorCtr="0">
            <a:normAutofit/>
          </a:bodyPr>
          <a:lstStyle>
            <a:lvl1pPr>
              <a:lnSpc>
                <a:spcPct val="100000"/>
              </a:lnSpc>
              <a:defRPr sz="2000" baseline="0">
                <a:solidFill>
                  <a:schemeClr val="accent3"/>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dirty="0"/>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3424" y="5869234"/>
            <a:ext cx="10365152"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dirty="0"/>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913424" y="1988841"/>
            <a:ext cx="10365152" cy="3833364"/>
          </a:xfrm>
        </p:spPr>
        <p:txBody>
          <a:bodyPr/>
          <a:lstStyle/>
          <a:p>
            <a:endParaRPr lang="en-US"/>
          </a:p>
        </p:txBody>
      </p:sp>
    </p:spTree>
    <p:extLst>
      <p:ext uri="{BB962C8B-B14F-4D97-AF65-F5344CB8AC3E}">
        <p14:creationId xmlns:p14="http://schemas.microsoft.com/office/powerpoint/2010/main" val="4498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slide/source/chptr descr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3096951" cy="5066204"/>
          </a:xfrm>
        </p:spPr>
        <p:txBody>
          <a:bodyPr tIns="180000" anchor="t" anchorCtr="0">
            <a:normAutofit/>
          </a:bodyPr>
          <a:lstStyle>
            <a:lvl1pPr>
              <a:lnSpc>
                <a:spcPct val="100000"/>
              </a:lnSpc>
              <a:defRPr sz="1700" baseline="0">
                <a:solidFill>
                  <a:schemeClr val="accent3"/>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dirty="0"/>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0800" y="5869234"/>
            <a:ext cx="3094344"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dirty="0"/>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4079776" y="756000"/>
            <a:ext cx="7198800" cy="5553320"/>
          </a:xfrm>
        </p:spPr>
        <p:txBody>
          <a:bodyPr/>
          <a:lstStyle/>
          <a:p>
            <a:endParaRPr lang="en-US"/>
          </a:p>
        </p:txBody>
      </p:sp>
    </p:spTree>
    <p:extLst>
      <p:ext uri="{BB962C8B-B14F-4D97-AF65-F5344CB8AC3E}">
        <p14:creationId xmlns:p14="http://schemas.microsoft.com/office/powerpoint/2010/main" val="25972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37A-8878-2347-ADD5-381CBA233028}"/>
              </a:ext>
            </a:extLst>
          </p:cNvPr>
          <p:cNvSpPr>
            <a:spLocks noGrp="1"/>
          </p:cNvSpPr>
          <p:nvPr>
            <p:ph type="title"/>
          </p:nvPr>
        </p:nvSpPr>
        <p:spPr>
          <a:xfrm>
            <a:off x="839416" y="1579107"/>
            <a:ext cx="10508033" cy="2743656"/>
          </a:xfrm>
        </p:spPr>
        <p:txBody>
          <a:bodyPr anchor="b">
            <a:normAutofit/>
          </a:bodyPr>
          <a:lstStyle>
            <a:lvl1pPr>
              <a:defRPr sz="5400" u="none" baseline="0">
                <a:uFill>
                  <a:solidFill>
                    <a:schemeClr val="accent6"/>
                  </a:solidFill>
                </a:u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9C54D68-0122-CE4F-9A5E-39B62452D957}"/>
              </a:ext>
            </a:extLst>
          </p:cNvPr>
          <p:cNvSpPr>
            <a:spLocks noGrp="1"/>
          </p:cNvSpPr>
          <p:nvPr>
            <p:ph type="body" idx="1"/>
          </p:nvPr>
        </p:nvSpPr>
        <p:spPr>
          <a:xfrm>
            <a:off x="839416" y="4589463"/>
            <a:ext cx="105080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4FDBD747-B1AD-0147-8349-49B7C7F6182F}"/>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41964E54-A92B-6C4A-BA5D-CCDAA498695D}"/>
              </a:ext>
            </a:extLst>
          </p:cNvPr>
          <p:cNvSpPr>
            <a:spLocks noGrp="1"/>
          </p:cNvSpPr>
          <p:nvPr>
            <p:ph type="sldNum" sz="quarter" idx="12"/>
          </p:nvPr>
        </p:nvSpPr>
        <p:spPr/>
        <p:txBody>
          <a:bodyPr/>
          <a:lstStyle/>
          <a:p>
            <a:fld id="{7526E0BC-DD56-454F-8974-5164C40F6475}" type="slidenum">
              <a:rPr lang="en-US" smtClean="0"/>
              <a:t>‹#›</a:t>
            </a:fld>
            <a:endParaRPr lang="en-US"/>
          </a:p>
        </p:txBody>
      </p:sp>
      <p:cxnSp>
        <p:nvCxnSpPr>
          <p:cNvPr id="7" name="Straight Connector 6">
            <a:extLst>
              <a:ext uri="{FF2B5EF4-FFF2-40B4-BE49-F238E27FC236}">
                <a16:creationId xmlns:a16="http://schemas.microsoft.com/office/drawing/2014/main" id="{284E1A29-000A-384E-BED2-3D9A4257C783}"/>
              </a:ext>
            </a:extLst>
          </p:cNvPr>
          <p:cNvCxnSpPr>
            <a:cxnSpLocks/>
          </p:cNvCxnSpPr>
          <p:nvPr userDrawn="1"/>
        </p:nvCxnSpPr>
        <p:spPr>
          <a:xfrm>
            <a:off x="839416" y="4458247"/>
            <a:ext cx="10514383" cy="0"/>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851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A96A-679B-2840-B59A-B46BAC2700D2}"/>
              </a:ext>
            </a:extLst>
          </p:cNvPr>
          <p:cNvSpPr>
            <a:spLocks noGrp="1"/>
          </p:cNvSpPr>
          <p:nvPr>
            <p:ph type="title"/>
          </p:nvPr>
        </p:nvSpPr>
        <p:spPr>
          <a:xfrm>
            <a:off x="839416" y="756000"/>
            <a:ext cx="10514384" cy="936000"/>
          </a:xfrm>
        </p:spPr>
        <p:txBody>
          <a:bodyPr tIns="18000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EF4F732-2765-AE48-AB11-062E43F4D710}"/>
              </a:ext>
            </a:extLst>
          </p:cNvPr>
          <p:cNvSpPr>
            <a:spLocks noGrp="1"/>
          </p:cNvSpPr>
          <p:nvPr>
            <p:ph sz="half" idx="1"/>
          </p:nvPr>
        </p:nvSpPr>
        <p:spPr>
          <a:xfrm>
            <a:off x="838202" y="1825625"/>
            <a:ext cx="4969766"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F3FB17E4-75F4-184F-B371-76C9EC649448}"/>
              </a:ext>
            </a:extLst>
          </p:cNvPr>
          <p:cNvSpPr>
            <a:spLocks noGrp="1"/>
          </p:cNvSpPr>
          <p:nvPr>
            <p:ph sz="half" idx="2"/>
          </p:nvPr>
        </p:nvSpPr>
        <p:spPr>
          <a:xfrm>
            <a:off x="6384034" y="1825625"/>
            <a:ext cx="4969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FED5DAEF-8E72-F341-9069-219AAC29D4F0}"/>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7" name="Slide Number Placeholder 6">
            <a:extLst>
              <a:ext uri="{FF2B5EF4-FFF2-40B4-BE49-F238E27FC236}">
                <a16:creationId xmlns:a16="http://schemas.microsoft.com/office/drawing/2014/main" id="{7190DFB6-AA97-7F4F-B37F-4D40768FBBF1}"/>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113341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D94D-23E9-5547-AF51-98DF427F422E}"/>
              </a:ext>
            </a:extLst>
          </p:cNvPr>
          <p:cNvSpPr>
            <a:spLocks noGrp="1"/>
          </p:cNvSpPr>
          <p:nvPr>
            <p:ph type="title"/>
          </p:nvPr>
        </p:nvSpPr>
        <p:spPr>
          <a:xfrm>
            <a:off x="839417" y="756000"/>
            <a:ext cx="10515972" cy="936000"/>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B67379A-13F5-854E-8B04-3D0F20BF8454}"/>
              </a:ext>
            </a:extLst>
          </p:cNvPr>
          <p:cNvSpPr>
            <a:spLocks noGrp="1"/>
          </p:cNvSpPr>
          <p:nvPr>
            <p:ph type="body" idx="1"/>
          </p:nvPr>
        </p:nvSpPr>
        <p:spPr>
          <a:xfrm>
            <a:off x="858780" y="1746479"/>
            <a:ext cx="5043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5907D3-610F-F249-BA6B-2C4F79DEFE8E}"/>
              </a:ext>
            </a:extLst>
          </p:cNvPr>
          <p:cNvSpPr>
            <a:spLocks noGrp="1"/>
          </p:cNvSpPr>
          <p:nvPr>
            <p:ph sz="half" idx="2"/>
          </p:nvPr>
        </p:nvSpPr>
        <p:spPr>
          <a:xfrm>
            <a:off x="858780" y="2626181"/>
            <a:ext cx="5043363" cy="3563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81AAE7-7995-7948-9FE7-BDD44EDF4CE2}"/>
              </a:ext>
            </a:extLst>
          </p:cNvPr>
          <p:cNvSpPr>
            <a:spLocks noGrp="1"/>
          </p:cNvSpPr>
          <p:nvPr>
            <p:ph type="body" sz="quarter" idx="3"/>
          </p:nvPr>
        </p:nvSpPr>
        <p:spPr>
          <a:xfrm>
            <a:off x="6312025" y="1746479"/>
            <a:ext cx="50433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34B72-A4DE-A048-BEE0-A14F03B1BFFC}"/>
              </a:ext>
            </a:extLst>
          </p:cNvPr>
          <p:cNvSpPr>
            <a:spLocks noGrp="1"/>
          </p:cNvSpPr>
          <p:nvPr>
            <p:ph sz="quarter" idx="4"/>
          </p:nvPr>
        </p:nvSpPr>
        <p:spPr>
          <a:xfrm>
            <a:off x="6312025" y="2626181"/>
            <a:ext cx="5043364" cy="35634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E9BA0FA6-DB3F-1742-94E7-93770D700AE0}"/>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9" name="Slide Number Placeholder 8">
            <a:extLst>
              <a:ext uri="{FF2B5EF4-FFF2-40B4-BE49-F238E27FC236}">
                <a16:creationId xmlns:a16="http://schemas.microsoft.com/office/drawing/2014/main" id="{F7BF2EAF-656B-7648-ADEB-A7432893714D}"/>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3621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A6B375-7E81-CB4C-8C7D-D7B7300DA5A4}"/>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5" name="Slide Number Placeholder 4">
            <a:extLst>
              <a:ext uri="{FF2B5EF4-FFF2-40B4-BE49-F238E27FC236}">
                <a16:creationId xmlns:a16="http://schemas.microsoft.com/office/drawing/2014/main" id="{35777F5C-F912-2743-9D6C-609D813C679F}"/>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6" name="Title 1">
            <a:extLst>
              <a:ext uri="{FF2B5EF4-FFF2-40B4-BE49-F238E27FC236}">
                <a16:creationId xmlns:a16="http://schemas.microsoft.com/office/drawing/2014/main" id="{1C2912BC-AEF4-F44C-B931-3CF999C413B6}"/>
              </a:ext>
            </a:extLst>
          </p:cNvPr>
          <p:cNvSpPr>
            <a:spLocks noGrp="1"/>
          </p:cNvSpPr>
          <p:nvPr>
            <p:ph type="title"/>
          </p:nvPr>
        </p:nvSpPr>
        <p:spPr>
          <a:xfrm>
            <a:off x="839417" y="756000"/>
            <a:ext cx="10515972" cy="936000"/>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8401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2021</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419483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4C8D5-B5BF-E943-9565-36CC9AB44791}"/>
              </a:ext>
            </a:extLst>
          </p:cNvPr>
          <p:cNvSpPr>
            <a:spLocks noGrp="1"/>
          </p:cNvSpPr>
          <p:nvPr>
            <p:ph type="title"/>
          </p:nvPr>
        </p:nvSpPr>
        <p:spPr>
          <a:xfrm>
            <a:off x="1202498" y="756000"/>
            <a:ext cx="10151302" cy="936000"/>
          </a:xfrm>
          <a:prstGeom prst="rect">
            <a:avLst/>
          </a:prstGeom>
        </p:spPr>
        <p:txBody>
          <a:bodyPr vert="horz" lIns="91440" tIns="180000" rIns="91440" bIns="45720" rtlCol="0" anchor="b"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817AEF7-B686-D34D-8E95-4B0766B3F501}"/>
              </a:ext>
            </a:extLst>
          </p:cNvPr>
          <p:cNvSpPr>
            <a:spLocks noGrp="1"/>
          </p:cNvSpPr>
          <p:nvPr>
            <p:ph type="body" idx="1"/>
          </p:nvPr>
        </p:nvSpPr>
        <p:spPr>
          <a:xfrm>
            <a:off x="1202498" y="1825625"/>
            <a:ext cx="10151301"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01DCBFFC-2631-6542-823E-938D98E06588}"/>
              </a:ext>
            </a:extLst>
          </p:cNvPr>
          <p:cNvSpPr>
            <a:spLocks noGrp="1"/>
          </p:cNvSpPr>
          <p:nvPr>
            <p:ph type="ftr" sz="quarter" idx="3"/>
          </p:nvPr>
        </p:nvSpPr>
        <p:spPr>
          <a:xfrm>
            <a:off x="7885215" y="6356350"/>
            <a:ext cx="2790701" cy="365125"/>
          </a:xfrm>
          <a:prstGeom prst="rect">
            <a:avLst/>
          </a:prstGeom>
        </p:spPr>
        <p:txBody>
          <a:bodyPr vert="horz" lIns="91440" tIns="45720" rIns="91440" bIns="45720" rtlCol="0" anchor="ctr"/>
          <a:lstStyle>
            <a:lvl1pPr algn="ctr">
              <a:defRPr sz="1100" baseline="0">
                <a:solidFill>
                  <a:schemeClr val="accent2"/>
                </a:solidFill>
              </a:defRPr>
            </a:lvl1pPr>
          </a:lstStyle>
          <a:p>
            <a:r>
              <a:rPr lang="en-AU" dirty="0"/>
              <a:t>Hepatitis C Elimination in Australia 2021</a:t>
            </a:r>
          </a:p>
        </p:txBody>
      </p:sp>
      <p:sp>
        <p:nvSpPr>
          <p:cNvPr id="6" name="Slide Number Placeholder 5">
            <a:extLst>
              <a:ext uri="{FF2B5EF4-FFF2-40B4-BE49-F238E27FC236}">
                <a16:creationId xmlns:a16="http://schemas.microsoft.com/office/drawing/2014/main" id="{E4A52BB0-A792-1546-B03C-D0C56298F4DF}"/>
              </a:ext>
            </a:extLst>
          </p:cNvPr>
          <p:cNvSpPr>
            <a:spLocks noGrp="1"/>
          </p:cNvSpPr>
          <p:nvPr>
            <p:ph type="sldNum" sz="quarter" idx="4"/>
          </p:nvPr>
        </p:nvSpPr>
        <p:spPr>
          <a:xfrm>
            <a:off x="10806544" y="6356350"/>
            <a:ext cx="547255" cy="365125"/>
          </a:xfrm>
          <a:prstGeom prst="rect">
            <a:avLst/>
          </a:prstGeom>
        </p:spPr>
        <p:txBody>
          <a:bodyPr vert="horz" lIns="91440" tIns="45720" rIns="91440" bIns="45720" rtlCol="0" anchor="ctr"/>
          <a:lstStyle>
            <a:lvl1pPr algn="r">
              <a:defRPr sz="1200">
                <a:solidFill>
                  <a:schemeClr val="accent2"/>
                </a:solidFill>
              </a:defRPr>
            </a:lvl1pPr>
          </a:lstStyle>
          <a:p>
            <a:fld id="{7526E0BC-DD56-454F-8974-5164C40F6475}" type="slidenum">
              <a:rPr lang="en-US" smtClean="0"/>
              <a:pPr/>
              <a:t>‹#›</a:t>
            </a:fld>
            <a:endParaRPr lang="en-US" dirty="0"/>
          </a:p>
        </p:txBody>
      </p:sp>
    </p:spTree>
    <p:extLst>
      <p:ext uri="{BB962C8B-B14F-4D97-AF65-F5344CB8AC3E}">
        <p14:creationId xmlns:p14="http://schemas.microsoft.com/office/powerpoint/2010/main" val="35775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1" r:id="rId5"/>
    <p:sldLayoutId id="2147483652" r:id="rId6"/>
    <p:sldLayoutId id="2147483653" r:id="rId7"/>
    <p:sldLayoutId id="2147483654" r:id="rId8"/>
    <p:sldLayoutId id="2147483655" r:id="rId9"/>
    <p:sldLayoutId id="2147483661" r:id="rId10"/>
    <p:sldLayoutId id="2147483662" r:id="rId11"/>
    <p:sldLayoutId id="2147483663" r:id="rId12"/>
    <p:sldLayoutId id="2147483664" r:id="rId13"/>
    <p:sldLayoutId id="2147483660" r:id="rId14"/>
    <p:sldLayoutId id="2147483656" r:id="rId15"/>
    <p:sldLayoutId id="2147483657" r:id="rId16"/>
    <p:sldLayoutId id="2147483658" r:id="rId17"/>
    <p:sldLayoutId id="2147483659" r:id="rId18"/>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7.emf"/><Relationship Id="rId4" Type="http://schemas.openxmlformats.org/officeDocument/2006/relationships/image" Target="../media/image56.emf"/></Relationships>
</file>

<file path=ppt/slides/_rels/slide5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57.emf"/><Relationship Id="rId4" Type="http://schemas.openxmlformats.org/officeDocument/2006/relationships/image" Target="../media/image56.emf"/></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6C343A-A934-4A4E-8828-1A27638B4D12}"/>
              </a:ext>
            </a:extLst>
          </p:cNvPr>
          <p:cNvSpPr>
            <a:spLocks noGrp="1"/>
          </p:cNvSpPr>
          <p:nvPr>
            <p:ph type="subTitle" idx="1"/>
          </p:nvPr>
        </p:nvSpPr>
        <p:spPr/>
        <p:txBody>
          <a:bodyPr/>
          <a:lstStyle/>
          <a:p>
            <a:r>
              <a:rPr lang="en-US" dirty="0"/>
              <a:t>Annual Report 2021</a:t>
            </a:r>
          </a:p>
        </p:txBody>
      </p:sp>
    </p:spTree>
    <p:extLst>
      <p:ext uri="{BB962C8B-B14F-4D97-AF65-F5344CB8AC3E}">
        <p14:creationId xmlns:p14="http://schemas.microsoft.com/office/powerpoint/2010/main" val="180478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7F29-2085-4D51-81A5-C56E7B1205E6}"/>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4.  </a:t>
            </a:r>
            <a:r>
              <a:rPr lang="en-GB" dirty="0">
                <a:effectLst/>
                <a:latin typeface="+mn-lt"/>
                <a:ea typeface="Calibri" panose="020F0502020204030204" pitchFamily="34" charset="0"/>
                <a:cs typeface="MetaOT-Medi" panose="020B0604030101020102" pitchFamily="34" charset="0"/>
              </a:rPr>
              <a:t>Incidence of hepatitis C infection among people in prison participating in the </a:t>
            </a:r>
            <a:r>
              <a:rPr lang="en-GB" dirty="0" err="1">
                <a:effectLst/>
                <a:latin typeface="+mn-lt"/>
                <a:ea typeface="Calibri" panose="020F0502020204030204" pitchFamily="34" charset="0"/>
                <a:cs typeface="MetaOT-Medi" panose="020B0604030101020102" pitchFamily="34" charset="0"/>
              </a:rPr>
              <a:t>SToP</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C study, 2014–2019</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481E58B3-7211-4B28-885B-FCF299FD72B3}"/>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AB97AD68-7FE6-45D4-9541-74307492D6F2}"/>
              </a:ext>
            </a:extLst>
          </p:cNvPr>
          <p:cNvSpPr>
            <a:spLocks noGrp="1"/>
          </p:cNvSpPr>
          <p:nvPr>
            <p:ph type="body" sz="quarter" idx="14"/>
          </p:nvPr>
        </p:nvSpPr>
        <p:spPr/>
        <p:txBody>
          <a:bodyPr/>
          <a:lstStyle/>
          <a:p>
            <a:r>
              <a:rPr lang="en-GB" dirty="0"/>
              <a:t>New infections</a:t>
            </a:r>
            <a:r>
              <a:rPr lang="en-AU" dirty="0"/>
              <a:t> </a:t>
            </a:r>
          </a:p>
        </p:txBody>
      </p:sp>
      <p:sp>
        <p:nvSpPr>
          <p:cNvPr id="5" name="Text Placeholder 4">
            <a:extLst>
              <a:ext uri="{FF2B5EF4-FFF2-40B4-BE49-F238E27FC236}">
                <a16:creationId xmlns:a16="http://schemas.microsoft.com/office/drawing/2014/main" id="{8DB84E78-3A26-46B6-B077-C6D429035FD3}"/>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t>
            </a:r>
            <a:r>
              <a:rPr lang="en-GB" sz="1800" dirty="0" err="1">
                <a:effectLst/>
                <a:latin typeface="Calibri" panose="020F0502020204030204" pitchFamily="34" charset="0"/>
                <a:ea typeface="Calibri" panose="020F0502020204030204" pitchFamily="34" charset="0"/>
                <a:cs typeface="MetaOT-Norm" panose="020B0504030101020102" pitchFamily="34" charset="0"/>
              </a:rPr>
              <a:t>Hajarizadeh</a:t>
            </a:r>
            <a:r>
              <a:rPr lang="en-GB" sz="1800" dirty="0">
                <a:effectLst/>
                <a:latin typeface="Calibri" panose="020F0502020204030204" pitchFamily="34" charset="0"/>
                <a:ea typeface="Calibri" panose="020F0502020204030204" pitchFamily="34" charset="0"/>
                <a:cs typeface="MetaOT-Norm" panose="020B0504030101020102" pitchFamily="34" charset="0"/>
              </a:rPr>
              <a:t> et al., </a:t>
            </a:r>
            <a:r>
              <a:rPr lang="en-GB" sz="1800" i="1" dirty="0">
                <a:effectLst/>
                <a:latin typeface="Calibri" panose="020F0502020204030204" pitchFamily="34" charset="0"/>
                <a:ea typeface="Calibri" panose="020F0502020204030204" pitchFamily="34" charset="0"/>
                <a:cs typeface="MetaOT-NormIta" panose="020B0504030101020102" pitchFamily="34" charset="0"/>
              </a:rPr>
              <a:t>Lancet Gastroenterol Hepatol</a:t>
            </a:r>
            <a:r>
              <a:rPr lang="en-GB" sz="1800" dirty="0">
                <a:effectLst/>
                <a:latin typeface="Calibri" panose="020F0502020204030204" pitchFamily="34" charset="0"/>
                <a:ea typeface="Calibri" panose="020F0502020204030204" pitchFamily="34" charset="0"/>
                <a:cs typeface="MetaOT-Norm" panose="020B0504030101020102" pitchFamily="34" charset="0"/>
              </a:rPr>
              <a:t> 2021.</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Timeline&#10;&#10;Description automatically generated">
            <a:extLst>
              <a:ext uri="{FF2B5EF4-FFF2-40B4-BE49-F238E27FC236}">
                <a16:creationId xmlns:a16="http://schemas.microsoft.com/office/drawing/2014/main" id="{488AFC3A-C9F5-42D4-A883-D65B87C87BC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016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CD73-BFF9-4252-9C32-9D069071706A}"/>
              </a:ext>
            </a:extLst>
          </p:cNvPr>
          <p:cNvSpPr>
            <a:spLocks noGrp="1"/>
          </p:cNvSpPr>
          <p:nvPr>
            <p:ph type="title"/>
          </p:nvPr>
        </p:nvSpPr>
        <p:spPr/>
        <p:txBody>
          <a:bodyPr>
            <a:normAutofit/>
          </a:bodyPr>
          <a:lstStyle/>
          <a:p>
            <a:r>
              <a:rPr lang="en-GB" dirty="0">
                <a:effectLst/>
                <a:latin typeface="+mn-lt"/>
                <a:ea typeface="Calibri" panose="020F0502020204030204" pitchFamily="34" charset="0"/>
                <a:cs typeface="Times New Roman" panose="02020603050405020304" pitchFamily="18" charset="0"/>
              </a:rPr>
              <a:t>Figure 5.  </a:t>
            </a:r>
            <a:r>
              <a:rPr lang="en-GB" dirty="0">
                <a:effectLst/>
                <a:latin typeface="+mn-lt"/>
                <a:ea typeface="Calibri" panose="020F0502020204030204" pitchFamily="34" charset="0"/>
                <a:cs typeface="MetaOT-Medi" panose="020B0604030101020102" pitchFamily="34" charset="0"/>
              </a:rPr>
              <a:t>Number of individuals attending ACCESS primary care clinics and proportion tested for HCV (HCV antibody only or HCV antibody and RNA or HCV RNA only), ACCESS, 2012–2020</a:t>
            </a:r>
            <a:endParaRPr lang="en-AU" sz="2400" dirty="0">
              <a:latin typeface="+mn-lt"/>
            </a:endParaRPr>
          </a:p>
        </p:txBody>
      </p:sp>
      <p:sp>
        <p:nvSpPr>
          <p:cNvPr id="3" name="Footer Placeholder 2">
            <a:extLst>
              <a:ext uri="{FF2B5EF4-FFF2-40B4-BE49-F238E27FC236}">
                <a16:creationId xmlns:a16="http://schemas.microsoft.com/office/drawing/2014/main" id="{2221D894-59C8-4E0E-9200-C0099DCFC2E3}"/>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D04284FA-222B-4041-8697-71801F1BFB98}"/>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CC1F7FCC-0591-48E0-919E-C2F5B40C944C}"/>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with low confidence">
            <a:extLst>
              <a:ext uri="{FF2B5EF4-FFF2-40B4-BE49-F238E27FC236}">
                <a16:creationId xmlns:a16="http://schemas.microsoft.com/office/drawing/2014/main" id="{D1403BAD-8909-4C48-ADA9-3A8BEF9E117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2487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2A25-6747-43A2-82EC-614C88B7A3CA}"/>
              </a:ext>
            </a:extLst>
          </p:cNvPr>
          <p:cNvSpPr>
            <a:spLocks noGrp="1"/>
          </p:cNvSpPr>
          <p:nvPr>
            <p:ph type="title"/>
          </p:nvPr>
        </p:nvSpPr>
        <p:spPr/>
        <p:txBody>
          <a:bodyPr>
            <a:normAutofit fontScale="90000"/>
          </a:bodyPr>
          <a:lstStyle/>
          <a:p>
            <a:r>
              <a:rPr lang="en-GB" sz="2200" spc="5" dirty="0">
                <a:effectLst/>
                <a:latin typeface="+mn-lt"/>
                <a:ea typeface="Calibri" panose="020F0502020204030204" pitchFamily="34" charset="0"/>
                <a:cs typeface="Times New Roman" panose="02020603050405020304" pitchFamily="18" charset="0"/>
              </a:rPr>
              <a:t>Figure 6.  </a:t>
            </a:r>
            <a:r>
              <a:rPr lang="en-GB" sz="2200" spc="5" dirty="0">
                <a:effectLst/>
                <a:latin typeface="+mn-lt"/>
                <a:ea typeface="Calibri" panose="020F0502020204030204" pitchFamily="34" charset="0"/>
                <a:cs typeface="MetaOT-Medi" panose="020B0604030101020102" pitchFamily="34" charset="0"/>
              </a:rPr>
              <a:t>Number of HIV</a:t>
            </a:r>
            <a:r>
              <a:rPr lang="en-GB" sz="2200" spc="5" dirty="0">
                <a:effectLst/>
                <a:latin typeface="+mn-lt"/>
                <a:ea typeface="Calibri" panose="020F0502020204030204" pitchFamily="34" charset="0"/>
                <a:cs typeface="Cambria Math" panose="02040503050406030204" pitchFamily="18" charset="0"/>
              </a:rPr>
              <a:t>‑</a:t>
            </a:r>
            <a:r>
              <a:rPr lang="en-GB" sz="2200" spc="5" dirty="0">
                <a:effectLst/>
                <a:latin typeface="+mn-lt"/>
                <a:ea typeface="Calibri" panose="020F0502020204030204" pitchFamily="34" charset="0"/>
                <a:cs typeface="MetaOT-Medi" panose="020B0604030101020102" pitchFamily="34" charset="0"/>
              </a:rPr>
              <a:t>positive GBM attending ACCESS GBM or sexual health clinics and proportion tested for HCV (HCV antibody only or HCV antibody and RNA or HCV RNA only),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05ADC409-945E-4BAE-8F99-673E408F7E94}"/>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BF86BA0D-4F14-4BF4-8782-7ABDC874C074}"/>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E8EA7652-B369-4E7B-A76C-0BF988088330}"/>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75F5BFCD-00A7-4DF6-B0B4-279EEBEB3AD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21356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6D7D-92E5-4B1B-88CF-AB3679B31052}"/>
              </a:ext>
            </a:extLst>
          </p:cNvPr>
          <p:cNvSpPr>
            <a:spLocks noGrp="1"/>
          </p:cNvSpPr>
          <p:nvPr>
            <p:ph type="title"/>
          </p:nvPr>
        </p:nvSpPr>
        <p:spPr/>
        <p:txBody>
          <a:bodyPr>
            <a:normAutofit/>
          </a:bodyPr>
          <a:lstStyle/>
          <a:p>
            <a:r>
              <a:rPr lang="en-GB" spc="-5" dirty="0">
                <a:effectLst/>
                <a:latin typeface="+mn-lt"/>
                <a:ea typeface="Calibri" panose="020F0502020204030204" pitchFamily="34" charset="0"/>
                <a:cs typeface="Times New Roman" panose="02020603050405020304" pitchFamily="18" charset="0"/>
              </a:rPr>
              <a:t>Figure 7.  </a:t>
            </a:r>
            <a:r>
              <a:rPr lang="en-GB" spc="-5" dirty="0">
                <a:effectLst/>
                <a:latin typeface="+mn-lt"/>
                <a:ea typeface="Calibri" panose="020F0502020204030204" pitchFamily="34" charset="0"/>
                <a:cs typeface="MetaOT-Medi" panose="020B0604030101020102" pitchFamily="34" charset="0"/>
              </a:rPr>
              <a:t>Number of individuals ever prescribed OAT attending ACCESS primary care clinics and proportion tested for HCV (HCV antibody only or HCV antibody and RNA or HCV RNA only), ACCESS, 2012–2020</a:t>
            </a:r>
            <a:endParaRPr lang="en-AU" sz="2400" dirty="0">
              <a:latin typeface="+mn-lt"/>
            </a:endParaRPr>
          </a:p>
        </p:txBody>
      </p:sp>
      <p:sp>
        <p:nvSpPr>
          <p:cNvPr id="3" name="Footer Placeholder 2">
            <a:extLst>
              <a:ext uri="{FF2B5EF4-FFF2-40B4-BE49-F238E27FC236}">
                <a16:creationId xmlns:a16="http://schemas.microsoft.com/office/drawing/2014/main" id="{A1CB6608-E8EC-45FA-B999-C022F3355D90}"/>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92A950EB-1113-47E7-B6B1-56F299B1EC29}"/>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18CA2C67-39C4-4CA8-82A0-95B171130274}"/>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Icon&#10;&#10;Description automatically generated with medium confidence">
            <a:extLst>
              <a:ext uri="{FF2B5EF4-FFF2-40B4-BE49-F238E27FC236}">
                <a16:creationId xmlns:a16="http://schemas.microsoft.com/office/drawing/2014/main" id="{F4792E99-8AC2-4C3F-9421-139696BB855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272399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4A62-07C0-4B12-A097-7AE7F532161E}"/>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8.  </a:t>
            </a:r>
            <a:r>
              <a:rPr lang="en-GB" sz="2200" dirty="0">
                <a:effectLst/>
                <a:latin typeface="+mn-lt"/>
                <a:ea typeface="Calibri" panose="020F0502020204030204" pitchFamily="34" charset="0"/>
                <a:cs typeface="MetaOT-Medi" panose="020B0604030101020102" pitchFamily="34" charset="0"/>
              </a:rPr>
              <a:t>Number of Aboriginal and Torres Strait Islanders attending ACCESS sexual health clinics and proportion tested for HCV (HCV antibody only or HCV antibody and RNA or HCV RNA only),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83FC40DC-419B-42D8-8ABC-8C147E86E109}"/>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48696E91-0E95-4586-B248-C3CFF2169899}"/>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733BA3FA-385E-4AA5-B65F-629602248A90}"/>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chart&#10;&#10;Description automatically generated">
            <a:extLst>
              <a:ext uri="{FF2B5EF4-FFF2-40B4-BE49-F238E27FC236}">
                <a16:creationId xmlns:a16="http://schemas.microsoft.com/office/drawing/2014/main" id="{7C0D5383-1E2A-424C-BD99-51E413324E2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95438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144C-993C-40D3-8213-8CBB2742F84D}"/>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9.  </a:t>
            </a:r>
            <a:r>
              <a:rPr lang="en-GB" dirty="0">
                <a:effectLst/>
                <a:latin typeface="+mn-lt"/>
                <a:ea typeface="Calibri" panose="020F0502020204030204" pitchFamily="34" charset="0"/>
                <a:cs typeface="MetaOT-Medi" panose="020B0604030101020102" pitchFamily="34" charset="0"/>
              </a:rPr>
              <a:t>Number of individuals tested for HCV antibody at ACCESS primary care clinics and proportion of HCV antibody tests positive by gender,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646FC124-CCA5-420D-9CC3-721E597C406D}"/>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E1855365-B4A8-4E94-ACDD-536539663320}"/>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28FC1598-E977-4BE0-9D1E-3D46E981A1C5}"/>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screenshot of a computer&#10;&#10;Description automatically generated with low confidence">
            <a:extLst>
              <a:ext uri="{FF2B5EF4-FFF2-40B4-BE49-F238E27FC236}">
                <a16:creationId xmlns:a16="http://schemas.microsoft.com/office/drawing/2014/main" id="{20A9F554-3CBB-4FC0-B8EF-5D9CFF76754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428793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779F-1B30-4EAC-97DF-4C35F0285EA4}"/>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10.  </a:t>
            </a:r>
            <a:r>
              <a:rPr lang="en-GB" dirty="0">
                <a:effectLst/>
                <a:latin typeface="+mn-lt"/>
                <a:ea typeface="Calibri" panose="020F0502020204030204" pitchFamily="34" charset="0"/>
                <a:cs typeface="MetaOT-Medi" panose="020B0604030101020102" pitchFamily="34" charset="0"/>
              </a:rPr>
              <a:t>Number of HIV</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positive GBM tested for HCV antibody at ACCESS GBM or sexual health clinics and proportion of HCV antibody tests positive,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1C831EFA-8A63-46C0-8B6A-203932ADF261}"/>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4A188556-48FC-448B-ACCE-C651706450E7}"/>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A832D0CA-BA0E-4344-8946-2F66F942F099}"/>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with low confidence">
            <a:extLst>
              <a:ext uri="{FF2B5EF4-FFF2-40B4-BE49-F238E27FC236}">
                <a16:creationId xmlns:a16="http://schemas.microsoft.com/office/drawing/2014/main" id="{562631FF-B80A-440A-A989-64564AC79D6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25659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5DA-D60B-4FDC-9F90-6D4D24CACC49}"/>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11.  </a:t>
            </a:r>
            <a:r>
              <a:rPr lang="en-GB" sz="2200" dirty="0">
                <a:effectLst/>
                <a:latin typeface="+mn-lt"/>
                <a:ea typeface="Calibri" panose="020F0502020204030204" pitchFamily="34" charset="0"/>
                <a:cs typeface="MetaOT-Medi" panose="020B0604030101020102" pitchFamily="34" charset="0"/>
              </a:rPr>
              <a:t>Number of individuals ever prescribed OAT tested for HCV antibody at ACCESS primary care clinics and proportion of HCV antibody tests positive by gender,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20554831-4C87-4D85-934B-6CC45ECD49D8}"/>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E7399600-5DF1-4132-80C6-13C1784C6249}"/>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1C4DCB65-9994-4137-B985-B8F174042D2F}"/>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51A5AE0C-5A94-4208-8F00-F2FD667505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2892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92F4-8FA9-4D9B-B18D-9E799511AC8F}"/>
              </a:ext>
            </a:extLst>
          </p:cNvPr>
          <p:cNvSpPr>
            <a:spLocks noGrp="1"/>
          </p:cNvSpPr>
          <p:nvPr>
            <p:ph type="title"/>
          </p:nvPr>
        </p:nvSpPr>
        <p:spPr/>
        <p:txBody>
          <a:bodyPr>
            <a:normAutofit fontScale="90000"/>
          </a:bodyPr>
          <a:lstStyle/>
          <a:p>
            <a:r>
              <a:rPr lang="en-GB" sz="2200" spc="-10" dirty="0">
                <a:effectLst/>
                <a:latin typeface="+mn-lt"/>
                <a:ea typeface="Calibri" panose="020F0502020204030204" pitchFamily="34" charset="0"/>
                <a:cs typeface="Times New Roman" panose="02020603050405020304" pitchFamily="18" charset="0"/>
              </a:rPr>
              <a:t>Figure 12.  </a:t>
            </a:r>
            <a:r>
              <a:rPr lang="en-GB" sz="2200" spc="-10" dirty="0">
                <a:effectLst/>
                <a:latin typeface="+mn-lt"/>
                <a:ea typeface="Calibri" panose="020F0502020204030204" pitchFamily="34" charset="0"/>
                <a:cs typeface="MetaOT-Medi" panose="020B0604030101020102" pitchFamily="34" charset="0"/>
              </a:rPr>
              <a:t>Number of Aboriginal and Torres Strait Islanders tested for HCV antibody at ACCESS sexual health clinics and proportion of HCV antibody tests positive,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B2D52F8D-5DFD-41ED-B367-CF215278955B}"/>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05F09A03-6DE5-4440-AEAA-BCE0BA9BC0C3}"/>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FD48FBAA-1185-4605-8478-1A8AF7C13210}"/>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icon&#10;&#10;Description automatically generated">
            <a:extLst>
              <a:ext uri="{FF2B5EF4-FFF2-40B4-BE49-F238E27FC236}">
                <a16:creationId xmlns:a16="http://schemas.microsoft.com/office/drawing/2014/main" id="{34D38A28-5BED-4BF0-B49E-E362100AB5A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72999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51D0-587E-4565-A805-0E4A43A1421F}"/>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13.  </a:t>
            </a:r>
            <a:r>
              <a:rPr lang="en-GB" dirty="0">
                <a:effectLst/>
                <a:latin typeface="+mn-lt"/>
                <a:ea typeface="Calibri" panose="020F0502020204030204" pitchFamily="34" charset="0"/>
                <a:cs typeface="MetaOT-Medi" panose="020B0604030101020102" pitchFamily="34" charset="0"/>
              </a:rPr>
              <a:t>Number of individuals attending ACCHSs and proportion tested for HCV (HCV antibody only or HCV antibody and RNA or HCV RNA only), ATLAS network, 2016–2020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2403FF5E-1259-4CA6-8ADB-7E52A9D670EA}"/>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50E3B1B9-5C65-4C1F-A3B6-2A1E3E27C1A1}"/>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ADF1D1CC-7DCA-48A2-A36E-5838111B8B4E}"/>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ATLAS sexual health surveillance network,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screenshot of a computer&#10;&#10;Description automatically generated with low confidence">
            <a:extLst>
              <a:ext uri="{FF2B5EF4-FFF2-40B4-BE49-F238E27FC236}">
                <a16:creationId xmlns:a16="http://schemas.microsoft.com/office/drawing/2014/main" id="{02B37BD7-433A-479F-B839-08773FCCE0A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264900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B13AC-A996-46B6-888C-0C62B1813C7D}"/>
              </a:ext>
            </a:extLst>
          </p:cNvPr>
          <p:cNvSpPr>
            <a:spLocks noGrp="1"/>
          </p:cNvSpPr>
          <p:nvPr>
            <p:ph type="title"/>
          </p:nvPr>
        </p:nvSpPr>
        <p:spPr/>
        <p:txBody>
          <a:bodyPr/>
          <a:lstStyle/>
          <a:p>
            <a:r>
              <a:rPr lang="en-US" dirty="0"/>
              <a:t>Editors</a:t>
            </a:r>
            <a:endParaRPr lang="en-AU" dirty="0"/>
          </a:p>
        </p:txBody>
      </p:sp>
      <p:graphicFrame>
        <p:nvGraphicFramePr>
          <p:cNvPr id="6" name="Content Placeholder 5">
            <a:extLst>
              <a:ext uri="{FF2B5EF4-FFF2-40B4-BE49-F238E27FC236}">
                <a16:creationId xmlns:a16="http://schemas.microsoft.com/office/drawing/2014/main" id="{7C0860CB-9AF6-4ABD-8127-5973D8628052}"/>
              </a:ext>
            </a:extLst>
          </p:cNvPr>
          <p:cNvGraphicFramePr>
            <a:graphicFrameLocks noGrp="1"/>
          </p:cNvGraphicFramePr>
          <p:nvPr>
            <p:ph idx="1"/>
          </p:nvPr>
        </p:nvGraphicFramePr>
        <p:xfrm>
          <a:off x="982663" y="1825625"/>
          <a:ext cx="10370367" cy="4191148"/>
        </p:xfrm>
        <a:graphic>
          <a:graphicData uri="http://schemas.openxmlformats.org/drawingml/2006/table">
            <a:tbl>
              <a:tblPr firstRow="1" bandRow="1">
                <a:tableStyleId>{5940675A-B579-460E-94D1-54222C63F5DA}</a:tableStyleId>
              </a:tblPr>
              <a:tblGrid>
                <a:gridCol w="3226862">
                  <a:extLst>
                    <a:ext uri="{9D8B030D-6E8A-4147-A177-3AD203B41FA5}">
                      <a16:colId xmlns:a16="http://schemas.microsoft.com/office/drawing/2014/main" val="2637082013"/>
                    </a:ext>
                  </a:extLst>
                </a:gridCol>
                <a:gridCol w="3744416">
                  <a:extLst>
                    <a:ext uri="{9D8B030D-6E8A-4147-A177-3AD203B41FA5}">
                      <a16:colId xmlns:a16="http://schemas.microsoft.com/office/drawing/2014/main" val="1164905452"/>
                    </a:ext>
                  </a:extLst>
                </a:gridCol>
                <a:gridCol w="3399089">
                  <a:extLst>
                    <a:ext uri="{9D8B030D-6E8A-4147-A177-3AD203B41FA5}">
                      <a16:colId xmlns:a16="http://schemas.microsoft.com/office/drawing/2014/main" val="1556633517"/>
                    </a:ext>
                  </a:extLst>
                </a:gridCol>
              </a:tblGrid>
              <a:tr h="1047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Margaret Hellard</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Alisa Pedrana</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Maryam </a:t>
                      </a:r>
                      <a:r>
                        <a:rPr lang="en-US" sz="2800" b="0" i="0" u="none" strike="noStrike" kern="1200" dirty="0" err="1">
                          <a:solidFill>
                            <a:srgbClr val="000000"/>
                          </a:solidFill>
                          <a:effectLst/>
                        </a:rPr>
                        <a:t>Alavi</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7535205"/>
                  </a:ext>
                </a:extLst>
              </a:tr>
              <a:tr h="1047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Mark </a:t>
                      </a:r>
                      <a:r>
                        <a:rPr lang="en-US" sz="2800" b="0" i="0" u="none" strike="noStrike" kern="1200" dirty="0" err="1">
                          <a:solidFill>
                            <a:srgbClr val="000000"/>
                          </a:solidFill>
                          <a:effectLst/>
                        </a:rPr>
                        <a:t>Stoov</a:t>
                      </a:r>
                      <a:r>
                        <a:rPr lang="en-AU" sz="2800" b="0" i="0" u="none" strike="noStrike" kern="1200" dirty="0">
                          <a:solidFill>
                            <a:srgbClr val="000000"/>
                          </a:solidFill>
                          <a:effectLst/>
                        </a:rPr>
                        <a:t>é</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Joseph Doyle</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Campbell Aitken</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4151708"/>
                  </a:ext>
                </a:extLst>
              </a:tr>
              <a:tr h="1047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Gregory Dore</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Alexander Thompson</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Timothy </a:t>
                      </a:r>
                      <a:r>
                        <a:rPr lang="en-US" sz="2800" b="0" i="0" u="none" strike="noStrike" kern="1200" dirty="0" err="1">
                          <a:solidFill>
                            <a:srgbClr val="000000"/>
                          </a:solidFill>
                          <a:effectLst/>
                        </a:rPr>
                        <a:t>Broady</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5055928"/>
                  </a:ext>
                </a:extLst>
              </a:tr>
              <a:tr h="1047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Jason </a:t>
                      </a:r>
                      <a:r>
                        <a:rPr lang="en-US" sz="2800" b="0" i="0" u="none" strike="noStrike" kern="1200" dirty="0" err="1">
                          <a:solidFill>
                            <a:srgbClr val="000000"/>
                          </a:solidFill>
                          <a:effectLst/>
                        </a:rPr>
                        <a:t>Grebely</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rPr>
                        <a:t>Behzad </a:t>
                      </a:r>
                      <a:r>
                        <a:rPr lang="en-US" sz="2800" b="0" i="0" u="none" strike="noStrike" kern="1200" dirty="0" err="1">
                          <a:solidFill>
                            <a:srgbClr val="000000"/>
                          </a:solidFill>
                          <a:effectLst/>
                        </a:rPr>
                        <a:t>Hajarizadeh</a:t>
                      </a:r>
                      <a:endParaRPr lang="en-AU" sz="2800" b="0" i="0" u="none" strike="noStrike" dirty="0">
                        <a:effectLst/>
                      </a:endParaRPr>
                    </a:p>
                    <a:p>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Troy Combo</a:t>
                      </a:r>
                      <a:endParaRPr lang="en-A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9254228"/>
                  </a:ext>
                </a:extLst>
              </a:tr>
            </a:tbl>
          </a:graphicData>
        </a:graphic>
      </p:graphicFrame>
    </p:spTree>
    <p:extLst>
      <p:ext uri="{BB962C8B-B14F-4D97-AF65-F5344CB8AC3E}">
        <p14:creationId xmlns:p14="http://schemas.microsoft.com/office/powerpoint/2010/main" val="276995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C1A1-413D-4D60-A210-5E9F42E9B3B4}"/>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14.  </a:t>
            </a:r>
            <a:r>
              <a:rPr lang="en-GB" sz="2200" dirty="0">
                <a:effectLst/>
                <a:latin typeface="+mn-lt"/>
                <a:ea typeface="Calibri" panose="020F0502020204030204" pitchFamily="34" charset="0"/>
                <a:cs typeface="MetaOT-Medi" panose="020B0604030101020102" pitchFamily="34" charset="0"/>
              </a:rPr>
              <a:t>Hepatitis C testing cascade: number and proportion of individuals attending ACCHSs tested for HCV antibody or RNA and among those tested, the number and proportion testing positive, ATLAS network, aggregated for years 2016–2020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13AB56C8-BA12-4417-9951-1030CC6FB86E}"/>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32D0F760-F7E3-4D22-ADDA-3795F20F32E9}"/>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A8442901-C335-4D93-9A59-6D6FA95709EB}"/>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ATLAS sexual health surveillance network,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graphical user interface&#10;&#10;Description automatically generated">
            <a:extLst>
              <a:ext uri="{FF2B5EF4-FFF2-40B4-BE49-F238E27FC236}">
                <a16:creationId xmlns:a16="http://schemas.microsoft.com/office/drawing/2014/main" id="{124A87F4-D4C7-418A-B379-20D2B5A3034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317985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E636-2D30-40CA-AA6A-D6524DFC4B2B}"/>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15.  </a:t>
            </a:r>
            <a:r>
              <a:rPr lang="en-GB" dirty="0">
                <a:effectLst/>
                <a:latin typeface="+mn-lt"/>
                <a:ea typeface="Calibri" panose="020F0502020204030204" pitchFamily="34" charset="0"/>
                <a:cs typeface="MetaOT-Medi" panose="020B0604030101020102" pitchFamily="34" charset="0"/>
              </a:rPr>
              <a:t>Proportion of HCV tests (HCV antibody only or HCV antibody and RNA or HCV RNA only) at ACCHSs by gender, ATLAS network, 2016–2020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1F2A837D-86EB-42B3-A46D-2942E91B1BD7}"/>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5E3FC0C4-0436-45C3-8D86-592D516A7C7C}"/>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2065C3E0-0DE3-45AE-8A3C-4645FCCFBD46}"/>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ATLAS sexual health surveillance network,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logo&#10;&#10;Description automatically generated">
            <a:extLst>
              <a:ext uri="{FF2B5EF4-FFF2-40B4-BE49-F238E27FC236}">
                <a16:creationId xmlns:a16="http://schemas.microsoft.com/office/drawing/2014/main" id="{F04C1008-8E26-4895-91F9-E41422C31EE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913424" y="2043908"/>
            <a:ext cx="10365152" cy="3833364"/>
          </a:xfrm>
        </p:spPr>
      </p:pic>
    </p:spTree>
    <p:extLst>
      <p:ext uri="{BB962C8B-B14F-4D97-AF65-F5344CB8AC3E}">
        <p14:creationId xmlns:p14="http://schemas.microsoft.com/office/powerpoint/2010/main" val="203117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7B79-90FC-4522-9C92-86065E146FCA}"/>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16.  </a:t>
            </a:r>
            <a:r>
              <a:rPr lang="en-GB" sz="2200" dirty="0">
                <a:effectLst/>
                <a:latin typeface="+mn-lt"/>
                <a:ea typeface="Calibri" panose="020F0502020204030204" pitchFamily="34" charset="0"/>
                <a:cs typeface="MetaOT-Medi" panose="020B0604030101020102" pitchFamily="34" charset="0"/>
              </a:rPr>
              <a:t>Proportion of ANSPS respondents self</a:t>
            </a:r>
            <a:r>
              <a:rPr lang="en-GB" sz="2200" dirty="0">
                <a:effectLst/>
                <a:latin typeface="+mn-lt"/>
                <a:ea typeface="Calibri" panose="020F0502020204030204" pitchFamily="34" charset="0"/>
                <a:cs typeface="Cambria Math" panose="02040503050406030204" pitchFamily="18" charset="0"/>
              </a:rPr>
              <a:t>‑</a:t>
            </a:r>
            <a:r>
              <a:rPr lang="en-GB" sz="2200" dirty="0">
                <a:effectLst/>
                <a:latin typeface="+mn-lt"/>
                <a:ea typeface="Calibri" panose="020F0502020204030204" pitchFamily="34" charset="0"/>
                <a:cs typeface="MetaOT-Medi" panose="020B0604030101020102" pitchFamily="34" charset="0"/>
              </a:rPr>
              <a:t>reporting recent (past 12 months) hepatitis C testing by jurisdiction,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94A3E99F-289D-4F17-99E4-75C1ADA14BDE}"/>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6283C0BD-B5F8-4049-9757-12DBD12EBC2F}"/>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930FB633-9F82-4CCB-B890-F27E178D66A5}"/>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Australian Needle Syringe Program Survey. National Data Report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C324C6B0-C306-4F47-A6EF-616A7691929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389953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96B8-DECE-4831-850E-B18E3F7CD153}"/>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17.  </a:t>
            </a:r>
            <a:r>
              <a:rPr lang="en-GB" dirty="0">
                <a:effectLst/>
                <a:latin typeface="+mn-lt"/>
                <a:ea typeface="Calibri" panose="020F0502020204030204" pitchFamily="34" charset="0"/>
                <a:cs typeface="MetaOT-Medi" panose="020B0604030101020102" pitchFamily="34" charset="0"/>
              </a:rPr>
              <a:t>Proportion of ANSPS respondents reporting recent (past 12 months) hepatitis C testing by gender,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45F68C60-6DAA-4F78-B13B-8115AB2F4599}"/>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E210D4BD-6881-4B36-A70C-DC74F95E852A}"/>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2DF8C232-AF29-48CE-9BE6-AAE8549FB507}"/>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Australian Needle Syringe Program Survey. National Data Report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chart&#10;&#10;Description automatically generated">
            <a:extLst>
              <a:ext uri="{FF2B5EF4-FFF2-40B4-BE49-F238E27FC236}">
                <a16:creationId xmlns:a16="http://schemas.microsoft.com/office/drawing/2014/main" id="{CF121960-EB01-41CE-8C09-8F496B37E39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334354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6BE9-4D14-4DBD-A10E-0CA219697EDD}"/>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18.  </a:t>
            </a:r>
            <a:r>
              <a:rPr lang="en-GB" dirty="0">
                <a:effectLst/>
                <a:latin typeface="+mn-lt"/>
                <a:ea typeface="Calibri" panose="020F0502020204030204" pitchFamily="34" charset="0"/>
                <a:cs typeface="MetaOT-Medi" panose="020B0604030101020102" pitchFamily="34" charset="0"/>
              </a:rPr>
              <a:t>Proportion of ANSPS respondents reporting recent (past 12 months) hepatitis C testing by Indigenous status,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26E69E7-82EF-483A-A8A9-C8023ECAE714}"/>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99C7CD02-42F4-4C7D-A840-05C3836BDA7C}"/>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213D0C47-6079-4DA5-8759-E650D95B40B7}"/>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Australian Needle Syringe Program Survey. National Data Report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994C3D79-DA55-4064-B78B-F613187551D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91346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423-50FC-4265-8FC1-1AD463565FD6}"/>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19.  </a:t>
            </a:r>
            <a:r>
              <a:rPr lang="en-GB" dirty="0">
                <a:effectLst/>
                <a:latin typeface="+mn-lt"/>
                <a:ea typeface="Calibri" panose="020F0502020204030204" pitchFamily="34" charset="0"/>
                <a:cs typeface="MetaOT-Medi" panose="020B0604030101020102" pitchFamily="34" charset="0"/>
              </a:rPr>
              <a:t>Number of claims to Medicare for items 69499 and 69500 (detection of HCV RNA, new infections only),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6C8E089-1C44-48F3-8D50-2AFD1DA2C3DD}"/>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BE306952-EBA4-40CE-9764-00DF046B3E63}"/>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1875EE11-0EEC-4E59-87AD-70423079737C}"/>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Medicare Australia Statistics.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text, music&#10;&#10;Description automatically generated">
            <a:extLst>
              <a:ext uri="{FF2B5EF4-FFF2-40B4-BE49-F238E27FC236}">
                <a16:creationId xmlns:a16="http://schemas.microsoft.com/office/drawing/2014/main" id="{E8342A35-1F7A-4D04-9F7C-9953A9D1A8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374775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14E1-E526-479B-B77E-0F1D18A3F23C}"/>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20.  </a:t>
            </a:r>
            <a:r>
              <a:rPr lang="en-GB" sz="2200" dirty="0">
                <a:effectLst/>
                <a:latin typeface="+mn-lt"/>
                <a:ea typeface="Calibri" panose="020F0502020204030204" pitchFamily="34" charset="0"/>
                <a:cs typeface="MetaOT-Medi" panose="020B0604030101020102" pitchFamily="34" charset="0"/>
              </a:rPr>
              <a:t>Number of individuals enrolled in ETHOS Engage who were HCV antibody tested, HCV antibody positive and HCV RNA tested, A: Wave 1 (May 2018–September 2019) and B: Wave 2 (November 2019–June 2021)</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DB4537D6-8176-42AF-880F-D2552E1C38C1}"/>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D37AC8A5-5DAE-475C-917E-73EAACB1BFCF}"/>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F248C492-17C3-41E7-A51F-72A8CD15B09B}"/>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ETHOS Engage study.</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(20)</a:t>
            </a:r>
            <a:r>
              <a:rPr lang="en-GB" sz="1800" dirty="0">
                <a:effectLst/>
                <a:latin typeface="Calibri" panose="020F0502020204030204" pitchFamily="34" charset="0"/>
                <a:ea typeface="Calibri" panose="020F0502020204030204" pitchFamily="34" charset="0"/>
                <a:cs typeface="MetaOT-Norm" panose="020B0504030101020102" pitchFamily="34" charset="0"/>
              </a:rPr>
              <a:t> Wave 2 data, ETHOS Engage study, unpublished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logo&#10;&#10;Description automatically generated">
            <a:extLst>
              <a:ext uri="{FF2B5EF4-FFF2-40B4-BE49-F238E27FC236}">
                <a16:creationId xmlns:a16="http://schemas.microsoft.com/office/drawing/2014/main" id="{A5A4C6FC-9B18-4270-96B4-DCD741388E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480024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C066-72C2-4B94-8816-6B05714B1EEF}"/>
              </a:ext>
            </a:extLst>
          </p:cNvPr>
          <p:cNvSpPr>
            <a:spLocks noGrp="1"/>
          </p:cNvSpPr>
          <p:nvPr>
            <p:ph type="title"/>
          </p:nvPr>
        </p:nvSpPr>
        <p:spPr/>
        <p:txBody>
          <a:bodyPr/>
          <a:lstStyle/>
          <a:p>
            <a:r>
              <a:rPr lang="en-GB" sz="2000" dirty="0">
                <a:effectLst/>
                <a:latin typeface="+mn-lt"/>
                <a:ea typeface="Calibri" panose="020F0502020204030204" pitchFamily="34" charset="0"/>
                <a:cs typeface="Times New Roman" panose="02020603050405020304" pitchFamily="18" charset="0"/>
              </a:rPr>
              <a:t>Figure 20.  </a:t>
            </a:r>
            <a:r>
              <a:rPr lang="en-GB" sz="2000" dirty="0">
                <a:effectLst/>
                <a:latin typeface="+mn-lt"/>
                <a:ea typeface="Calibri" panose="020F0502020204030204" pitchFamily="34" charset="0"/>
                <a:cs typeface="MetaOT-Medi" panose="020B0604030101020102" pitchFamily="34" charset="0"/>
              </a:rPr>
              <a:t>Number of individuals enrolled in ETHOS Engage who were HCV antibody tested, HCV antibody positive and HCV RNA tested, A: Wave 1 (May 2018–September 2019) and B: Wave 2 (November 2019–June 2021)</a:t>
            </a:r>
            <a:endParaRPr lang="en-AU" dirty="0">
              <a:latin typeface="+mn-lt"/>
            </a:endParaRPr>
          </a:p>
        </p:txBody>
      </p:sp>
      <p:sp>
        <p:nvSpPr>
          <p:cNvPr id="3" name="Footer Placeholder 2">
            <a:extLst>
              <a:ext uri="{FF2B5EF4-FFF2-40B4-BE49-F238E27FC236}">
                <a16:creationId xmlns:a16="http://schemas.microsoft.com/office/drawing/2014/main" id="{92223392-5699-4C03-866B-51E781154079}"/>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B40F9EE6-435E-4DFF-A5DB-37ED4E65EF82}"/>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9E0DF020-E7CF-46C6-B177-FCC94BAAA914}"/>
              </a:ext>
            </a:extLst>
          </p:cNvPr>
          <p:cNvSpPr>
            <a:spLocks noGrp="1"/>
          </p:cNvSpPr>
          <p:nvPr>
            <p:ph type="body" sz="quarter" idx="15"/>
          </p:nvPr>
        </p:nvSpPr>
        <p:spPr/>
        <p:txBody>
          <a:bodyPr/>
          <a:lstStyle/>
          <a:p>
            <a:r>
              <a:rPr lang="en-GB" sz="1200" dirty="0">
                <a:effectLst/>
                <a:latin typeface="Calibri" panose="020F0502020204030204" pitchFamily="34" charset="0"/>
                <a:ea typeface="Calibri" panose="020F0502020204030204" pitchFamily="34" charset="0"/>
                <a:cs typeface="MetaOT-Norm" panose="020B0504030101020102" pitchFamily="34" charset="0"/>
              </a:rPr>
              <a:t>Source:  ETHOS Engage study.</a:t>
            </a:r>
            <a:r>
              <a:rPr lang="en-GB" sz="1200" baseline="30000" dirty="0">
                <a:effectLst/>
                <a:latin typeface="Calibri" panose="020F0502020204030204" pitchFamily="34" charset="0"/>
                <a:ea typeface="Calibri" panose="020F0502020204030204" pitchFamily="34" charset="0"/>
                <a:cs typeface="MetaOT-Norm" panose="020B0504030101020102" pitchFamily="34" charset="0"/>
              </a:rPr>
              <a:t>(20)</a:t>
            </a:r>
            <a:r>
              <a:rPr lang="en-GB" sz="1200" dirty="0">
                <a:effectLst/>
                <a:latin typeface="Calibri" panose="020F0502020204030204" pitchFamily="34" charset="0"/>
                <a:ea typeface="Calibri" panose="020F0502020204030204" pitchFamily="34" charset="0"/>
                <a:cs typeface="MetaOT-Norm" panose="020B0504030101020102" pitchFamily="34" charset="0"/>
              </a:rPr>
              <a:t> Wave 2 data, ETHOS Engage study, unpublished data.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logo&#10;&#10;Description automatically generated">
            <a:extLst>
              <a:ext uri="{FF2B5EF4-FFF2-40B4-BE49-F238E27FC236}">
                <a16:creationId xmlns:a16="http://schemas.microsoft.com/office/drawing/2014/main" id="{43155742-4171-4047-82A4-BE1780F988A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452677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21.  Estimated number of individuals initiating DAA treatment and the proportion of individuals living with chronic hepatitis C who initiated DAA treatment by jurisdiction, PBS database, March 2016–December 2020</a:t>
            </a:r>
            <a:endParaRPr lang="en-US" sz="1700"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3717032"/>
            <a:ext cx="3094344" cy="440086"/>
          </a:xfrm>
        </p:spPr>
        <p:txBody>
          <a:bodyPr>
            <a:normAutofit fontScale="92500" lnSpcReduction="10000"/>
          </a:bodyPr>
          <a:lstStyle/>
          <a:p>
            <a:r>
              <a:rPr lang="en-GB" dirty="0"/>
              <a:t>Source:  Monitoring hepatitis C treatment uptake in Australia.</a:t>
            </a:r>
            <a:r>
              <a:rPr lang="en-GB" baseline="30000" dirty="0"/>
              <a:t>(2,25)</a:t>
            </a:r>
            <a:r>
              <a:rPr lang="en-AU" dirty="0"/>
              <a:t> </a:t>
            </a:r>
            <a:endParaRPr lang="en-US"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4079971" y="757040"/>
            <a:ext cx="7198409" cy="5551239"/>
          </a:xfrm>
        </p:spPr>
      </p:pic>
    </p:spTree>
    <p:extLst>
      <p:ext uri="{BB962C8B-B14F-4D97-AF65-F5344CB8AC3E}">
        <p14:creationId xmlns:p14="http://schemas.microsoft.com/office/powerpoint/2010/main" val="282168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9DF6-5D69-46C7-B770-8DDE107C7B57}"/>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22.  </a:t>
            </a:r>
            <a:r>
              <a:rPr lang="en-GB" dirty="0">
                <a:effectLst/>
                <a:latin typeface="+mn-lt"/>
                <a:ea typeface="Calibri" panose="020F0502020204030204" pitchFamily="34" charset="0"/>
                <a:cs typeface="MetaOT-Medi" panose="020B0604030101020102" pitchFamily="34" charset="0"/>
              </a:rPr>
              <a:t>Estimated number of individuals initiating DAA treatment by jurisdiction, PBS database, March 2016–December 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06BFFF64-8468-4817-BCF8-E1D4EB198979}"/>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759DAF17-0CA0-494A-8B78-8E8420B58CBE}"/>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C01993B2-79FD-4AF3-BEBD-6ECAAFD1A448}"/>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Monitoring hepatitis C treatment uptake in Australia.</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(2,25)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 histogram&#10;&#10;Description automatically generated">
            <a:extLst>
              <a:ext uri="{FF2B5EF4-FFF2-40B4-BE49-F238E27FC236}">
                <a16:creationId xmlns:a16="http://schemas.microsoft.com/office/drawing/2014/main" id="{8703F4B6-EC1D-4E9D-A2E1-89CC78AFB03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47118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F8C6A-C79A-42D3-8A19-3BD059ED02A6}"/>
              </a:ext>
            </a:extLst>
          </p:cNvPr>
          <p:cNvSpPr>
            <a:spLocks noGrp="1"/>
          </p:cNvSpPr>
          <p:nvPr>
            <p:ph type="title"/>
          </p:nvPr>
        </p:nvSpPr>
        <p:spPr/>
        <p:txBody>
          <a:bodyPr/>
          <a:lstStyle/>
          <a:p>
            <a:r>
              <a:rPr lang="en-US" dirty="0"/>
              <a:t>Data contributors</a:t>
            </a:r>
            <a:endParaRPr lang="en-AU" dirty="0"/>
          </a:p>
        </p:txBody>
      </p:sp>
      <p:sp>
        <p:nvSpPr>
          <p:cNvPr id="5" name="Content Placeholder 4">
            <a:extLst>
              <a:ext uri="{FF2B5EF4-FFF2-40B4-BE49-F238E27FC236}">
                <a16:creationId xmlns:a16="http://schemas.microsoft.com/office/drawing/2014/main" id="{071C43A2-E230-4AC8-BF5A-D2142071CF72}"/>
              </a:ext>
            </a:extLst>
          </p:cNvPr>
          <p:cNvSpPr>
            <a:spLocks noGrp="1"/>
          </p:cNvSpPr>
          <p:nvPr>
            <p:ph idx="1"/>
          </p:nvPr>
        </p:nvSpPr>
        <p:spPr/>
        <p:txBody>
          <a:bodyPr>
            <a:normAutofit fontScale="92500" lnSpcReduction="20000"/>
          </a:bodyPr>
          <a:lstStyle/>
          <a:p>
            <a:pPr>
              <a:lnSpc>
                <a:spcPct val="150000"/>
              </a:lnSpc>
              <a:spcBef>
                <a:spcPts val="0"/>
              </a:spcBef>
            </a:pPr>
            <a:r>
              <a:rPr lang="en-AU" dirty="0">
                <a:effectLst/>
                <a:ea typeface="MetaOT-Norm" panose="020B0504030101020102" pitchFamily="34" charset="0"/>
                <a:cs typeface="MetaOT-Norm" panose="020B0504030101020102" pitchFamily="34" charset="0"/>
              </a:rPr>
              <a:t>Australian Collaboration for Coordinated Enhanced Sentinel Surveillance (ACCESS)</a:t>
            </a:r>
          </a:p>
          <a:p>
            <a:pPr>
              <a:lnSpc>
                <a:spcPct val="150000"/>
              </a:lnSpc>
              <a:spcBef>
                <a:spcPts val="0"/>
              </a:spcBef>
            </a:pPr>
            <a:r>
              <a:rPr lang="en-AU" dirty="0">
                <a:effectLst/>
                <a:ea typeface="MetaOT-Norm" panose="020B0504030101020102" pitchFamily="34" charset="0"/>
                <a:cs typeface="MetaOT-Norm" panose="020B0504030101020102" pitchFamily="34" charset="0"/>
              </a:rPr>
              <a:t>Surveillance and Treatment of Prisoners with hepatitis C (</a:t>
            </a:r>
            <a:r>
              <a:rPr lang="en-AU" dirty="0" err="1">
                <a:effectLst/>
                <a:ea typeface="MetaOT-Norm" panose="020B0504030101020102" pitchFamily="34" charset="0"/>
                <a:cs typeface="MetaOT-Norm" panose="020B0504030101020102" pitchFamily="34" charset="0"/>
              </a:rPr>
              <a:t>StoP</a:t>
            </a:r>
            <a:r>
              <a:rPr lang="en-AU" dirty="0">
                <a:effectLst/>
                <a:ea typeface="MetaOT-Norm" panose="020B0504030101020102" pitchFamily="34" charset="0"/>
                <a:cs typeface="MetaOT-Norm" panose="020B0504030101020102" pitchFamily="34" charset="0"/>
              </a:rPr>
              <a:t>-C) study</a:t>
            </a:r>
          </a:p>
          <a:p>
            <a:pPr>
              <a:lnSpc>
                <a:spcPct val="150000"/>
              </a:lnSpc>
              <a:spcBef>
                <a:spcPts val="0"/>
              </a:spcBef>
            </a:pPr>
            <a:r>
              <a:rPr lang="en-AU" dirty="0">
                <a:effectLst/>
                <a:ea typeface="MetaOT-Norm" panose="020B0504030101020102" pitchFamily="34" charset="0"/>
                <a:cs typeface="MetaOT-Norm" panose="020B0504030101020102" pitchFamily="34" charset="0"/>
              </a:rPr>
              <a:t>Monitoring hepatitis C treatment uptake in Australia</a:t>
            </a:r>
            <a:endParaRPr lang="en-US" dirty="0">
              <a:effectLst/>
              <a:ea typeface="MetaOT-Norm" panose="020B0504030101020102" pitchFamily="34" charset="0"/>
              <a:cs typeface="MetaOT-Norm" panose="020B0504030101020102" pitchFamily="34" charset="0"/>
            </a:endParaRPr>
          </a:p>
          <a:p>
            <a:pPr>
              <a:lnSpc>
                <a:spcPct val="150000"/>
              </a:lnSpc>
              <a:spcBef>
                <a:spcPts val="0"/>
              </a:spcBef>
            </a:pPr>
            <a:r>
              <a:rPr lang="en-AU" dirty="0">
                <a:effectLst/>
                <a:ea typeface="MetaOT-Norm" panose="020B0504030101020102" pitchFamily="34" charset="0"/>
                <a:cs typeface="MetaOT-Norm" panose="020B0504030101020102" pitchFamily="34" charset="0"/>
              </a:rPr>
              <a:t>Real world Efficacy of Antiviral therapy in Chronic Hepatitis C in Australia project (REACH-C)</a:t>
            </a:r>
            <a:endParaRPr lang="en-US" dirty="0">
              <a:ea typeface="MetaOT-Norm" panose="020B0504030101020102" pitchFamily="34" charset="0"/>
              <a:cs typeface="MetaOT-Norm" panose="020B0504030101020102" pitchFamily="34" charset="0"/>
            </a:endParaRPr>
          </a:p>
          <a:p>
            <a:pPr>
              <a:lnSpc>
                <a:spcPct val="150000"/>
              </a:lnSpc>
              <a:spcBef>
                <a:spcPts val="0"/>
              </a:spcBef>
            </a:pPr>
            <a:r>
              <a:rPr lang="en-AU" dirty="0">
                <a:effectLst/>
                <a:ea typeface="MetaOT-Norm" panose="020B0504030101020102" pitchFamily="34" charset="0"/>
                <a:cs typeface="MetaOT-Norm" panose="020B0504030101020102" pitchFamily="34" charset="0"/>
              </a:rPr>
              <a:t>ATLAS </a:t>
            </a:r>
            <a:r>
              <a:rPr lang="en-AU" dirty="0">
                <a:solidFill>
                  <a:srgbClr val="000000"/>
                </a:solidFill>
                <a:effectLst/>
                <a:ea typeface="MetaOT-Norm" panose="020B0504030101020102" pitchFamily="34" charset="0"/>
                <a:cs typeface="Calibri" panose="020F0502020204030204" pitchFamily="34" charset="0"/>
              </a:rPr>
              <a:t>sexual health surveillance</a:t>
            </a:r>
            <a:r>
              <a:rPr lang="en-AU" dirty="0">
                <a:effectLst/>
                <a:ea typeface="MetaOT-Norm" panose="020B0504030101020102" pitchFamily="34" charset="0"/>
                <a:cs typeface="MetaOT-Norm" panose="020B0504030101020102" pitchFamily="34" charset="0"/>
              </a:rPr>
              <a:t> network </a:t>
            </a:r>
            <a:endParaRPr lang="en-US" dirty="0">
              <a:effectLst/>
              <a:ea typeface="MetaOT-Norm" panose="020B0504030101020102" pitchFamily="34" charset="0"/>
              <a:cs typeface="MetaOT-Norm" panose="020B0504030101020102" pitchFamily="34" charset="0"/>
            </a:endParaRPr>
          </a:p>
          <a:p>
            <a:endParaRPr lang="en-AU" dirty="0"/>
          </a:p>
        </p:txBody>
      </p:sp>
    </p:spTree>
    <p:extLst>
      <p:ext uri="{BB962C8B-B14F-4D97-AF65-F5344CB8AC3E}">
        <p14:creationId xmlns:p14="http://schemas.microsoft.com/office/powerpoint/2010/main" val="408801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9DF6-5D69-46C7-B770-8DDE107C7B57}"/>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22.  </a:t>
            </a:r>
            <a:r>
              <a:rPr lang="en-GB" dirty="0">
                <a:effectLst/>
                <a:latin typeface="+mn-lt"/>
                <a:ea typeface="Calibri" panose="020F0502020204030204" pitchFamily="34" charset="0"/>
                <a:cs typeface="MetaOT-Medi" panose="020B0604030101020102" pitchFamily="34" charset="0"/>
              </a:rPr>
              <a:t>Estimated number of individuals initiating DAA treatment by jurisdiction, PBS database, March 2016–December 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06BFFF64-8468-4817-BCF8-E1D4EB198979}"/>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759DAF17-0CA0-494A-8B78-8E8420B58CBE}"/>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C01993B2-79FD-4AF3-BEBD-6ECAAFD1A448}"/>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Monitoring hepatitis C treatment uptake in Australia.</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(2,25)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10" name="Picture Placeholder 9" descr="Chart, line chart&#10;&#10;Description automatically generated">
            <a:extLst>
              <a:ext uri="{FF2B5EF4-FFF2-40B4-BE49-F238E27FC236}">
                <a16:creationId xmlns:a16="http://schemas.microsoft.com/office/drawing/2014/main" id="{F64080FB-2C74-4CFB-9A90-C621327A139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1580746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23.  Estimated number of individuals initiating DAA treatment by prescriber type, PBS database, March 2016–December 2020</a:t>
            </a:r>
            <a:endParaRPr lang="en-AU"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2636912"/>
            <a:ext cx="3094344" cy="440086"/>
          </a:xfrm>
        </p:spPr>
        <p:txBody>
          <a:bodyPr>
            <a:normAutofit fontScale="92500" lnSpcReduction="10000"/>
          </a:bodyPr>
          <a:lstStyle/>
          <a:p>
            <a:r>
              <a:rPr lang="en-GB" dirty="0"/>
              <a:t>Source:  Monitoring hepatitis C treatment uptake in Australia.</a:t>
            </a:r>
            <a:r>
              <a:rPr lang="en-GB" baseline="30000" dirty="0"/>
              <a:t>(2,25)</a:t>
            </a:r>
            <a:endParaRPr lang="en-AU"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4079971" y="757040"/>
            <a:ext cx="7198409" cy="5551239"/>
          </a:xfrm>
        </p:spPr>
      </p:pic>
    </p:spTree>
    <p:extLst>
      <p:ext uri="{BB962C8B-B14F-4D97-AF65-F5344CB8AC3E}">
        <p14:creationId xmlns:p14="http://schemas.microsoft.com/office/powerpoint/2010/main" val="90052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6FD877-2790-4D44-B2F6-31792023822B}"/>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24.  </a:t>
            </a:r>
            <a:r>
              <a:rPr lang="en-GB" dirty="0">
                <a:effectLst/>
                <a:latin typeface="+mn-lt"/>
                <a:ea typeface="Calibri" panose="020F0502020204030204" pitchFamily="34" charset="0"/>
                <a:cs typeface="MetaOT-Medi" panose="020B0604030101020102" pitchFamily="34" charset="0"/>
              </a:rPr>
              <a:t>Proportion of ANSPS respondents who tested HCV antibody positive, self</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reporting lifetime history of hepatitis C treatment by gender,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E0A4CD26-790B-421B-933D-56C5FE7F3484}"/>
              </a:ext>
            </a:extLst>
          </p:cNvPr>
          <p:cNvSpPr>
            <a:spLocks noGrp="1"/>
          </p:cNvSpPr>
          <p:nvPr>
            <p:ph type="ftr" sz="quarter" idx="11"/>
          </p:nvPr>
        </p:nvSpPr>
        <p:spPr/>
        <p:txBody>
          <a:bodyPr/>
          <a:lstStyle/>
          <a:p>
            <a:r>
              <a:rPr lang="en-AU"/>
              <a:t>Hepatitis C Elimination in Australia 2021</a:t>
            </a:r>
            <a:endParaRPr lang="en-AU" dirty="0"/>
          </a:p>
        </p:txBody>
      </p:sp>
      <p:sp>
        <p:nvSpPr>
          <p:cNvPr id="9" name="Text Placeholder 8">
            <a:extLst>
              <a:ext uri="{FF2B5EF4-FFF2-40B4-BE49-F238E27FC236}">
                <a16:creationId xmlns:a16="http://schemas.microsoft.com/office/drawing/2014/main" id="{9782FE8F-A8C6-47F0-8974-684E8EF01F97}"/>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10" name="Text Placeholder 9">
            <a:extLst>
              <a:ext uri="{FF2B5EF4-FFF2-40B4-BE49-F238E27FC236}">
                <a16:creationId xmlns:a16="http://schemas.microsoft.com/office/drawing/2014/main" id="{DBC826F6-53A7-47BD-B24C-AF79EBB0F929}"/>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Australian Needle Syringe Program Survey. National Data Report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12" name="Picture Placeholder 11" descr="Chart, line chart&#10;&#10;Description automatically generated">
            <a:extLst>
              <a:ext uri="{FF2B5EF4-FFF2-40B4-BE49-F238E27FC236}">
                <a16:creationId xmlns:a16="http://schemas.microsoft.com/office/drawing/2014/main" id="{D8185592-8AA2-43F8-A8AC-6C8D7772FD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203637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p:txBody>
          <a:bodyPr>
            <a:noAutofit/>
          </a:bodyPr>
          <a:lstStyle/>
          <a:p>
            <a:r>
              <a:rPr lang="en-GB" dirty="0"/>
              <a:t>Figure 25.  Number and estimated proportion</a:t>
            </a:r>
            <a:r>
              <a:rPr lang="en-GB" baseline="30000" dirty="0"/>
              <a:t>*</a:t>
            </a:r>
            <a:r>
              <a:rPr lang="en-GB" dirty="0"/>
              <a:t> of individuals who initiated DAA treatment in prison versus in the community by jurisdiction, 2019 and 2020</a:t>
            </a:r>
            <a:endParaRPr lang="en-AU"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lstStyle/>
          <a:p>
            <a:r>
              <a:rPr lang="en-GB" dirty="0"/>
              <a:t>Sources:  State and Territory justice health authorities via the National Prisons Hepatitis Network.</a:t>
            </a:r>
            <a:r>
              <a:rPr lang="en-GB" baseline="30000" dirty="0"/>
              <a:t>(26)</a:t>
            </a:r>
            <a:r>
              <a:rPr lang="en-GB" dirty="0"/>
              <a:t> Monitoring treatment uptake in Australia.</a:t>
            </a:r>
            <a:r>
              <a:rPr lang="en-GB" baseline="30000" dirty="0"/>
              <a:t>(2,25)</a:t>
            </a:r>
            <a:endParaRPr lang="en-AU"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963936" y="1990808"/>
            <a:ext cx="10264127" cy="3829430"/>
          </a:xfrm>
        </p:spPr>
      </p:pic>
    </p:spTree>
    <p:extLst>
      <p:ext uri="{BB962C8B-B14F-4D97-AF65-F5344CB8AC3E}">
        <p14:creationId xmlns:p14="http://schemas.microsoft.com/office/powerpoint/2010/main" val="1570420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26.  Proportion of individuals with SVR by clinical characteristics (A) and treatment setting (B) in the per protocol population, REACH‑C, March 2016–October 2020</a:t>
            </a:r>
            <a:endParaRPr lang="en-AU"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2988914"/>
            <a:ext cx="3094344" cy="440086"/>
          </a:xfrm>
        </p:spPr>
        <p:txBody>
          <a:bodyPr>
            <a:normAutofit/>
          </a:bodyPr>
          <a:lstStyle/>
          <a:p>
            <a:r>
              <a:rPr lang="en-GB" dirty="0"/>
              <a:t>Source:  REACH‑C.</a:t>
            </a:r>
            <a:r>
              <a:rPr lang="en-GB" baseline="30000" dirty="0"/>
              <a:t>(13,14,15)</a:t>
            </a:r>
            <a:endParaRPr lang="en-AU"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4079970" y="757040"/>
            <a:ext cx="7198409" cy="5551239"/>
          </a:xfrm>
        </p:spPr>
      </p:pic>
    </p:spTree>
    <p:extLst>
      <p:ext uri="{BB962C8B-B14F-4D97-AF65-F5344CB8AC3E}">
        <p14:creationId xmlns:p14="http://schemas.microsoft.com/office/powerpoint/2010/main" val="920727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EC9056-522E-4D3B-B67B-A31DAEFA32F7}"/>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26.  </a:t>
            </a:r>
            <a:r>
              <a:rPr lang="en-GB" dirty="0">
                <a:effectLst/>
                <a:latin typeface="+mn-lt"/>
                <a:ea typeface="Calibri" panose="020F0502020204030204" pitchFamily="34" charset="0"/>
                <a:cs typeface="MetaOT-Medi" panose="020B0604030101020102" pitchFamily="34" charset="0"/>
              </a:rPr>
              <a:t>Proportion of individuals with SVR by clinical characteristics (A) and treatment setting (B) in the per protocol population, REACH</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C, March 2016–October 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8AE06C52-4145-401F-9789-4A6AB15DB043}"/>
              </a:ext>
            </a:extLst>
          </p:cNvPr>
          <p:cNvSpPr>
            <a:spLocks noGrp="1"/>
          </p:cNvSpPr>
          <p:nvPr>
            <p:ph type="ftr" sz="quarter" idx="11"/>
          </p:nvPr>
        </p:nvSpPr>
        <p:spPr/>
        <p:txBody>
          <a:bodyPr/>
          <a:lstStyle/>
          <a:p>
            <a:r>
              <a:rPr lang="en-AU"/>
              <a:t>Hepatitis C Elimination in Australia 2021</a:t>
            </a:r>
            <a:endParaRPr lang="en-AU" dirty="0"/>
          </a:p>
        </p:txBody>
      </p:sp>
      <p:sp>
        <p:nvSpPr>
          <p:cNvPr id="9" name="Text Placeholder 8">
            <a:extLst>
              <a:ext uri="{FF2B5EF4-FFF2-40B4-BE49-F238E27FC236}">
                <a16:creationId xmlns:a16="http://schemas.microsoft.com/office/drawing/2014/main" id="{0B499073-99FC-4F5D-AFEF-71D1E0C787DE}"/>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10" name="Text Placeholder 9">
            <a:extLst>
              <a:ext uri="{FF2B5EF4-FFF2-40B4-BE49-F238E27FC236}">
                <a16:creationId xmlns:a16="http://schemas.microsoft.com/office/drawing/2014/main" id="{8E0BA9BF-8F97-4D7F-AF06-5A444CD3F6DB}"/>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REACH</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Calibri" panose="020F0502020204030204" pitchFamily="34" charset="0"/>
                <a:ea typeface="Calibri" panose="020F0502020204030204" pitchFamily="34" charset="0"/>
                <a:cs typeface="MetaOT-Norm" panose="020B0504030101020102" pitchFamily="34" charset="0"/>
              </a:rPr>
              <a:t>C.</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(13,14,15)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12" name="Picture Placeholder 11" descr="A picture containing icon&#10;&#10;Description automatically generated">
            <a:extLst>
              <a:ext uri="{FF2B5EF4-FFF2-40B4-BE49-F238E27FC236}">
                <a16:creationId xmlns:a16="http://schemas.microsoft.com/office/drawing/2014/main" id="{9165908A-0F4D-4727-AF23-1C08977A4C4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23368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9085-DCFA-4103-9F8C-D7AFE594A212}"/>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27.  </a:t>
            </a:r>
            <a:r>
              <a:rPr lang="en-GB" sz="2200" dirty="0">
                <a:effectLst/>
                <a:latin typeface="+mn-lt"/>
                <a:ea typeface="Calibri" panose="020F0502020204030204" pitchFamily="34" charset="0"/>
                <a:cs typeface="MetaOT-Medi" panose="020B0604030101020102" pitchFamily="34" charset="0"/>
              </a:rPr>
              <a:t>Hepatitis C treatment cascade at ACCESS primary care clinics: number of individuals hepatitis C diagnosed, number and proportion of individuals who initiated treatment, and tested for HCV RNA post</a:t>
            </a:r>
            <a:r>
              <a:rPr lang="en-GB" sz="2200" dirty="0">
                <a:effectLst/>
                <a:latin typeface="+mn-lt"/>
                <a:ea typeface="Calibri" panose="020F0502020204030204" pitchFamily="34" charset="0"/>
                <a:cs typeface="Cambria Math" panose="02040503050406030204" pitchFamily="18" charset="0"/>
              </a:rPr>
              <a:t>‑</a:t>
            </a:r>
            <a:r>
              <a:rPr lang="en-GB" sz="2200" dirty="0">
                <a:effectLst/>
                <a:latin typeface="+mn-lt"/>
                <a:ea typeface="Calibri" panose="020F0502020204030204" pitchFamily="34" charset="0"/>
                <a:cs typeface="MetaOT-Medi" panose="020B0604030101020102" pitchFamily="34" charset="0"/>
              </a:rPr>
              <a:t>treatment initiation, 2016–2020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7A30DBE4-D4AD-4976-880F-9F1E19CE67B4}"/>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FB01CBA3-059F-40F1-8D3B-8BD55ECDD30B}"/>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ED1D138C-613D-49EF-8CDB-D1E73334D6C3}"/>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r>
              <a:rPr lang="en-GB" sz="1800" dirty="0">
                <a:effectLst/>
                <a:latin typeface="Calibri" panose="020F0502020204030204" pitchFamily="34" charset="0"/>
                <a:ea typeface="Calibri" panose="020F0502020204030204" pitchFamily="34" charset="0"/>
                <a:cs typeface="MetaOT-Norm" panose="020B0504030101020102" pitchFamily="34" charset="0"/>
              </a:rPr>
              <a:t> Updated from Traeger et al., </a:t>
            </a:r>
            <a:r>
              <a:rPr lang="en-GB" sz="1800" i="1" dirty="0">
                <a:effectLst/>
                <a:latin typeface="Calibri" panose="020F0502020204030204" pitchFamily="34" charset="0"/>
                <a:ea typeface="Calibri" panose="020F0502020204030204" pitchFamily="34" charset="0"/>
                <a:cs typeface="MetaOT-NormIta" panose="020B0504030101020102" pitchFamily="34" charset="0"/>
              </a:rPr>
              <a:t>PLOS One</a:t>
            </a:r>
            <a:r>
              <a:rPr lang="en-GB" sz="1800" dirty="0">
                <a:effectLst/>
                <a:latin typeface="Calibri" panose="020F0502020204030204" pitchFamily="34" charset="0"/>
                <a:ea typeface="Calibri" panose="020F0502020204030204" pitchFamily="34" charset="0"/>
                <a:cs typeface="MetaOT-Norm" panose="020B0504030101020102" pitchFamily="34" charset="0"/>
              </a:rPr>
              <a:t> 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 bar chart&#10;&#10;Description automatically generated">
            <a:extLst>
              <a:ext uri="{FF2B5EF4-FFF2-40B4-BE49-F238E27FC236}">
                <a16:creationId xmlns:a16="http://schemas.microsoft.com/office/drawing/2014/main" id="{1DF16895-8249-4AE8-BB2F-41068FBAC80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43494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A35-862A-49FA-A1AB-1020F7B4A635}"/>
              </a:ext>
            </a:extLst>
          </p:cNvPr>
          <p:cNvSpPr>
            <a:spLocks noGrp="1"/>
          </p:cNvSpPr>
          <p:nvPr>
            <p:ph type="title"/>
          </p:nvPr>
        </p:nvSpPr>
        <p:spPr/>
        <p:txBody>
          <a:bodyPr>
            <a:normAutofit fontScale="90000"/>
          </a:bodyPr>
          <a:lstStyle/>
          <a:p>
            <a:r>
              <a:rPr lang="en-GB" sz="1800" dirty="0">
                <a:effectLst/>
                <a:latin typeface="+mn-lt"/>
                <a:ea typeface="Calibri" panose="020F0502020204030204" pitchFamily="34" charset="0"/>
                <a:cs typeface="Times New Roman" panose="02020603050405020304" pitchFamily="18" charset="0"/>
              </a:rPr>
              <a:t>Figure 28.  </a:t>
            </a:r>
            <a:r>
              <a:rPr lang="en-GB" sz="1800" dirty="0">
                <a:effectLst/>
                <a:latin typeface="+mn-lt"/>
                <a:ea typeface="Calibri" panose="020F0502020204030204" pitchFamily="34" charset="0"/>
                <a:cs typeface="MetaOT-Medi" panose="020B0604030101020102" pitchFamily="34" charset="0"/>
              </a:rPr>
              <a:t>Hepatitis C treatment cascade: number and proportion of individuals attending ACCHSs tested for HCV RNA and prescribed DAAs, and among those treated, the number and proportion who appeared to achieve an undetectable HCV viral load, ATLAS network, aggregated for years 2016–2020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D8A2D9D-C0EF-422E-94DC-6EABF987B338}"/>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D3432BDE-F0E5-420A-BAF2-6D7E6C59AC90}"/>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3DC495A1-1FD8-444F-8D05-808C92C2656C}"/>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ATLAS sexual health surveillance network,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D76C4504-5CA1-42AF-B091-3B830401238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839726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27A6-59C2-4235-A6B7-60EC6F66036B}"/>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29.  </a:t>
            </a:r>
            <a:r>
              <a:rPr lang="en-GB" sz="2200" dirty="0">
                <a:effectLst/>
                <a:latin typeface="+mn-lt"/>
                <a:ea typeface="Calibri" panose="020F0502020204030204" pitchFamily="34" charset="0"/>
                <a:cs typeface="MetaOT-Medi" panose="020B0604030101020102" pitchFamily="34" charset="0"/>
              </a:rPr>
              <a:t>Number of individuals and proportion enrolled in ETHOS Engage that were ever hepatitis C infected, linked to care, and treated, A: Wave 1 (May 2018–September 2019) and B: Wave 2 (November 2019–June 2021)</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76CE108-1C04-446D-80AA-42147FACC5A4}"/>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C6A88A96-37E6-48C9-891D-C73E341FBF89}"/>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A2CDD99B-AE9A-4492-BBAC-5C083E4AFB79}"/>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ETHOS Engage study.</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(20)</a:t>
            </a:r>
            <a:r>
              <a:rPr lang="en-GB" sz="1800" dirty="0">
                <a:effectLst/>
                <a:latin typeface="Calibri" panose="020F0502020204030204" pitchFamily="34" charset="0"/>
                <a:ea typeface="Calibri" panose="020F0502020204030204" pitchFamily="34" charset="0"/>
                <a:cs typeface="MetaOT-Norm" panose="020B0504030101020102" pitchFamily="34" charset="0"/>
              </a:rPr>
              <a:t> Wave 2 data, ETHOS Engage study, unpublished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Logo&#10;&#10;Description automatically generated">
            <a:extLst>
              <a:ext uri="{FF2B5EF4-FFF2-40B4-BE49-F238E27FC236}">
                <a16:creationId xmlns:a16="http://schemas.microsoft.com/office/drawing/2014/main" id="{DF013DDC-D5C0-41C0-9698-58DAE2E1B18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2201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27A6-59C2-4235-A6B7-60EC6F66036B}"/>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29.  </a:t>
            </a:r>
            <a:r>
              <a:rPr lang="en-GB" sz="2200" dirty="0">
                <a:effectLst/>
                <a:latin typeface="+mn-lt"/>
                <a:ea typeface="Calibri" panose="020F0502020204030204" pitchFamily="34" charset="0"/>
                <a:cs typeface="MetaOT-Medi" panose="020B0604030101020102" pitchFamily="34" charset="0"/>
              </a:rPr>
              <a:t>Number of individuals and proportion enrolled in ETHOS Engage that were ever hepatitis C infected, linked to care, and treated, A: Wave 1 (May 2018–September 2019) and B: Wave 2 (November 2019–June 2021)</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76CE108-1C04-446D-80AA-42147FACC5A4}"/>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C6A88A96-37E6-48C9-891D-C73E341FBF89}"/>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A2CDD99B-AE9A-4492-BBAC-5C083E4AFB79}"/>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ETHOS Engage study.</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(20)</a:t>
            </a:r>
            <a:r>
              <a:rPr lang="en-GB" sz="1800" dirty="0">
                <a:effectLst/>
                <a:latin typeface="Calibri" panose="020F0502020204030204" pitchFamily="34" charset="0"/>
                <a:ea typeface="Calibri" panose="020F0502020204030204" pitchFamily="34" charset="0"/>
                <a:cs typeface="MetaOT-Norm" panose="020B0504030101020102" pitchFamily="34" charset="0"/>
              </a:rPr>
              <a:t> Wave 2 data, ETHOS Engage study, unpublished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10" name="Picture Placeholder 9" descr="Logo&#10;&#10;Description automatically generated">
            <a:extLst>
              <a:ext uri="{FF2B5EF4-FFF2-40B4-BE49-F238E27FC236}">
                <a16:creationId xmlns:a16="http://schemas.microsoft.com/office/drawing/2014/main" id="{B20191FB-3CA5-49D8-BD84-9977683118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4045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E220-2D2D-4C15-8B1A-7DF7119DF03E}"/>
              </a:ext>
            </a:extLst>
          </p:cNvPr>
          <p:cNvSpPr>
            <a:spLocks noGrp="1"/>
          </p:cNvSpPr>
          <p:nvPr>
            <p:ph type="title"/>
          </p:nvPr>
        </p:nvSpPr>
        <p:spPr/>
        <p:txBody>
          <a:bodyPr/>
          <a:lstStyle/>
          <a:p>
            <a:r>
              <a:rPr lang="en-US" dirty="0"/>
              <a:t>Data contributors</a:t>
            </a:r>
            <a:endParaRPr lang="en-AU" dirty="0"/>
          </a:p>
        </p:txBody>
      </p:sp>
      <p:sp>
        <p:nvSpPr>
          <p:cNvPr id="3" name="Content Placeholder 2">
            <a:extLst>
              <a:ext uri="{FF2B5EF4-FFF2-40B4-BE49-F238E27FC236}">
                <a16:creationId xmlns:a16="http://schemas.microsoft.com/office/drawing/2014/main" id="{E050AE8E-5401-4683-9640-38BE92052625}"/>
              </a:ext>
            </a:extLst>
          </p:cNvPr>
          <p:cNvSpPr>
            <a:spLocks noGrp="1"/>
          </p:cNvSpPr>
          <p:nvPr>
            <p:ph idx="1"/>
          </p:nvPr>
        </p:nvSpPr>
        <p:spPr/>
        <p:txBody>
          <a:bodyPr>
            <a:normAutofit/>
          </a:bodyPr>
          <a:lstStyle/>
          <a:p>
            <a:pPr>
              <a:lnSpc>
                <a:spcPct val="150000"/>
              </a:lnSpc>
              <a:spcBef>
                <a:spcPts val="0"/>
              </a:spcBef>
            </a:pPr>
            <a:r>
              <a:rPr lang="en-AU" dirty="0">
                <a:effectLst/>
                <a:ea typeface="MetaOT-Norm" panose="020B0504030101020102" pitchFamily="34" charset="0"/>
                <a:cs typeface="MetaOT-Norm" panose="020B0504030101020102" pitchFamily="34" charset="0"/>
              </a:rPr>
              <a:t>Australian Needle Syringe Program Survey (ANSPS)</a:t>
            </a:r>
            <a:endParaRPr lang="en-US" dirty="0">
              <a:ea typeface="MetaOT-Norm" panose="020B0504030101020102" pitchFamily="34" charset="0"/>
              <a:cs typeface="MetaOT-Norm" panose="020B0504030101020102" pitchFamily="34" charset="0"/>
            </a:endParaRPr>
          </a:p>
          <a:p>
            <a:pPr>
              <a:lnSpc>
                <a:spcPct val="150000"/>
              </a:lnSpc>
              <a:spcBef>
                <a:spcPts val="0"/>
              </a:spcBef>
            </a:pPr>
            <a:r>
              <a:rPr lang="en-AU" dirty="0">
                <a:effectLst/>
                <a:ea typeface="MetaOT-Norm" panose="020B0504030101020102" pitchFamily="34" charset="0"/>
                <a:cs typeface="MetaOT-Norm" panose="020B0504030101020102" pitchFamily="34" charset="0"/>
              </a:rPr>
              <a:t>ETHOS Engage study</a:t>
            </a:r>
            <a:endParaRPr lang="en-US" dirty="0">
              <a:effectLst/>
              <a:ea typeface="MetaOT-Norm" panose="020B0504030101020102" pitchFamily="34" charset="0"/>
              <a:cs typeface="MetaOT-Norm" panose="020B0504030101020102" pitchFamily="34" charset="0"/>
            </a:endParaRPr>
          </a:p>
          <a:p>
            <a:pPr>
              <a:lnSpc>
                <a:spcPct val="150000"/>
              </a:lnSpc>
              <a:spcBef>
                <a:spcPts val="0"/>
              </a:spcBef>
            </a:pPr>
            <a:r>
              <a:rPr lang="en-AU" dirty="0">
                <a:effectLst/>
                <a:ea typeface="MetaOT-Norm" panose="020B0504030101020102" pitchFamily="34" charset="0"/>
                <a:cs typeface="MetaOT-Norm" panose="020B0504030101020102" pitchFamily="34" charset="0"/>
              </a:rPr>
              <a:t>National Prisons Hepatitis Network (NPHN)</a:t>
            </a:r>
          </a:p>
          <a:p>
            <a:pPr>
              <a:lnSpc>
                <a:spcPct val="150000"/>
              </a:lnSpc>
              <a:spcBef>
                <a:spcPts val="0"/>
              </a:spcBef>
            </a:pPr>
            <a:r>
              <a:rPr lang="en-AU" dirty="0">
                <a:ea typeface="MetaOT-Norm" panose="020B0504030101020102" pitchFamily="34" charset="0"/>
                <a:cs typeface="MetaOT-Norm" panose="020B0504030101020102" pitchFamily="34" charset="0"/>
              </a:rPr>
              <a:t>National hepatitis C diagnosis and care cascade</a:t>
            </a:r>
            <a:endParaRPr lang="en-AU" dirty="0">
              <a:effectLst/>
              <a:ea typeface="MetaOT-Norm" panose="020B0504030101020102" pitchFamily="34" charset="0"/>
              <a:cs typeface="MetaOT-Norm" panose="020B0504030101020102" pitchFamily="34" charset="0"/>
            </a:endParaRPr>
          </a:p>
          <a:p>
            <a:pPr>
              <a:lnSpc>
                <a:spcPct val="150000"/>
              </a:lnSpc>
              <a:spcBef>
                <a:spcPts val="0"/>
              </a:spcBef>
            </a:pPr>
            <a:r>
              <a:rPr lang="en-AU" dirty="0">
                <a:effectLst/>
                <a:ea typeface="MetaOT-Norm" panose="020B0504030101020102" pitchFamily="34" charset="0"/>
                <a:cs typeface="MetaOT-Norm" panose="020B0504030101020102" pitchFamily="34" charset="0"/>
              </a:rPr>
              <a:t>Australia and New Zealand Liver and Intestinal Transplant Registry (ANZLITR)</a:t>
            </a:r>
          </a:p>
          <a:p>
            <a:endParaRPr lang="en-AU" dirty="0"/>
          </a:p>
        </p:txBody>
      </p:sp>
      <p:sp>
        <p:nvSpPr>
          <p:cNvPr id="4" name="Footer Placeholder 3">
            <a:extLst>
              <a:ext uri="{FF2B5EF4-FFF2-40B4-BE49-F238E27FC236}">
                <a16:creationId xmlns:a16="http://schemas.microsoft.com/office/drawing/2014/main" id="{05ACFD2D-9987-48E6-8F1A-F2131581844F}"/>
              </a:ext>
            </a:extLst>
          </p:cNvPr>
          <p:cNvSpPr>
            <a:spLocks noGrp="1"/>
          </p:cNvSpPr>
          <p:nvPr>
            <p:ph type="ftr" sz="quarter" idx="11"/>
          </p:nvPr>
        </p:nvSpPr>
        <p:spPr/>
        <p:txBody>
          <a:bodyPr/>
          <a:lstStyle/>
          <a:p>
            <a:r>
              <a:rPr lang="en-AU"/>
              <a:t>Hepatitis C Elimination in Australia 2021</a:t>
            </a:r>
            <a:endParaRPr lang="en-AU" dirty="0"/>
          </a:p>
        </p:txBody>
      </p:sp>
    </p:spTree>
    <p:extLst>
      <p:ext uri="{BB962C8B-B14F-4D97-AF65-F5344CB8AC3E}">
        <p14:creationId xmlns:p14="http://schemas.microsoft.com/office/powerpoint/2010/main" val="615495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B9F8-0248-4E67-B354-505EB0FCD044}"/>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30.  </a:t>
            </a:r>
            <a:r>
              <a:rPr lang="en-GB" dirty="0">
                <a:effectLst/>
                <a:latin typeface="+mn-lt"/>
                <a:ea typeface="Calibri" panose="020F0502020204030204" pitchFamily="34" charset="0"/>
                <a:cs typeface="MetaOT-Medi" panose="020B0604030101020102" pitchFamily="34" charset="0"/>
              </a:rPr>
              <a:t>The hepatitis C diagnosis and care cascade, 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3CFC72AD-B28B-434B-A15A-8EDF08C2707B}"/>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398070D1-80DF-49FD-AC0B-7770CB73853F}"/>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BC29DA77-7EB1-4E00-8B7F-6B2C882F5723}"/>
              </a:ext>
            </a:extLst>
          </p:cNvPr>
          <p:cNvSpPr>
            <a:spLocks noGrp="1"/>
          </p:cNvSpPr>
          <p:nvPr>
            <p:ph type="body" sz="quarter" idx="15"/>
          </p:nvPr>
        </p:nvSpPr>
        <p:spPr/>
        <p:txBody>
          <a:bodyPr>
            <a:normAutofit fontScale="77500" lnSpcReduction="200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Updated by Kirby Institute; National update on HIV, viral hepatitis and sexually transmissible infections in Australia: 2009–2018.</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(4,5,18)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application&#10;&#10;Description automatically generated">
            <a:extLst>
              <a:ext uri="{FF2B5EF4-FFF2-40B4-BE49-F238E27FC236}">
                <a16:creationId xmlns:a16="http://schemas.microsoft.com/office/drawing/2014/main" id="{3A5B767E-8C46-4268-BFE3-D98C36CB4D1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238718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B134-D59D-49F8-9083-F9BA402FB933}"/>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31.  </a:t>
            </a:r>
            <a:r>
              <a:rPr lang="en-GB" dirty="0">
                <a:effectLst/>
                <a:latin typeface="+mn-lt"/>
                <a:ea typeface="Calibri" panose="020F0502020204030204" pitchFamily="34" charset="0"/>
                <a:cs typeface="MetaOT-Medi" panose="020B0604030101020102" pitchFamily="34" charset="0"/>
              </a:rPr>
              <a:t>Number of Australian adult liver transplant recipients by primary diagnosis and year of first transplant, 2001–2020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7D5F5D1D-007B-4009-960C-B32A335BE16A}"/>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5FE1E9D1-63AB-45C0-82D3-8A474924763A}"/>
              </a:ext>
            </a:extLst>
          </p:cNvPr>
          <p:cNvSpPr>
            <a:spLocks noGrp="1"/>
          </p:cNvSpPr>
          <p:nvPr>
            <p:ph type="body" sz="quarter" idx="14"/>
          </p:nvPr>
        </p:nvSpPr>
        <p:spPr/>
        <p:txBody>
          <a:bodyPr/>
          <a:lstStyle/>
          <a:p>
            <a:r>
              <a:rPr lang="en-US" dirty="0"/>
              <a:t>Morbidity</a:t>
            </a:r>
            <a:endParaRPr lang="en-AU" dirty="0"/>
          </a:p>
        </p:txBody>
      </p:sp>
      <p:sp>
        <p:nvSpPr>
          <p:cNvPr id="5" name="Text Placeholder 4">
            <a:extLst>
              <a:ext uri="{FF2B5EF4-FFF2-40B4-BE49-F238E27FC236}">
                <a16:creationId xmlns:a16="http://schemas.microsoft.com/office/drawing/2014/main" id="{09095D82-227F-4F17-BF1E-EC87C838C5B0}"/>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Australia and New Zealand Liver and Intestinal Transplant Registry.</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(30)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7BB6E600-2D59-4286-AC41-90F1C51F692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2541824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0FC9-7377-49E7-9F13-368D42ED368F}"/>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32.  </a:t>
            </a:r>
            <a:r>
              <a:rPr lang="en-GB" dirty="0">
                <a:effectLst/>
                <a:latin typeface="+mn-lt"/>
                <a:ea typeface="Calibri" panose="020F0502020204030204" pitchFamily="34" charset="0"/>
                <a:cs typeface="MetaOT-Medi" panose="020B0604030101020102" pitchFamily="34" charset="0"/>
              </a:rPr>
              <a:t>Reports of stigma or discrimination by health care workers towards other people because of their hepatitis C status, 2018 and 2021</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EE42F2C3-1DAF-401D-B533-A2ECBEF9A207}"/>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62FF746D-3A65-436C-8E4B-C82B737599E4}"/>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60CE9473-9649-440A-9C64-1404F1FC297B}"/>
              </a:ext>
            </a:extLst>
          </p:cNvPr>
          <p:cNvSpPr>
            <a:spLocks noGrp="1"/>
          </p:cNvSpPr>
          <p:nvPr>
            <p:ph type="body" sz="quarter" idx="15"/>
          </p:nvPr>
        </p:nvSpPr>
        <p:spPr/>
        <p:txBody>
          <a:bodyPr>
            <a:normAutofit fontScale="925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Stigma Indicators Monitoring Project.</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(31)</a:t>
            </a:r>
            <a:r>
              <a:rPr lang="en-GB" sz="1800" dirty="0">
                <a:effectLst/>
                <a:latin typeface="Calibri" panose="020F0502020204030204" pitchFamily="34" charset="0"/>
                <a:ea typeface="Calibri" panose="020F0502020204030204" pitchFamily="34" charset="0"/>
                <a:cs typeface="MetaOT-Norm" panose="020B0504030101020102" pitchFamily="34" charset="0"/>
              </a:rPr>
              <a:t> 2021 data Stigma Indicators Monitoring Project, unpublished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text&#10;&#10;Description automatically generated">
            <a:extLst>
              <a:ext uri="{FF2B5EF4-FFF2-40B4-BE49-F238E27FC236}">
                <a16:creationId xmlns:a16="http://schemas.microsoft.com/office/drawing/2014/main" id="{B455A2F9-5312-4F3A-BB28-61BB484C67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4291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2735-9414-4305-A001-324297CC39DE}"/>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33.  </a:t>
            </a:r>
            <a:r>
              <a:rPr lang="en-GB" dirty="0">
                <a:effectLst/>
                <a:latin typeface="+mn-lt"/>
                <a:ea typeface="Calibri" panose="020F0502020204030204" pitchFamily="34" charset="0"/>
                <a:cs typeface="MetaOT-Medi" panose="020B0604030101020102" pitchFamily="34" charset="0"/>
              </a:rPr>
              <a:t>Reports of stigma or discrimination by health care workers towards other people because of their IDU, 2018 and 2021</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CD7614F-4B58-4761-BD3A-8327E9A687FD}"/>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1EDEB655-4261-4A4C-BBCC-973848DB63B0}"/>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4D06774B-75A1-43B7-8857-37F42EEF7C93}"/>
              </a:ext>
            </a:extLst>
          </p:cNvPr>
          <p:cNvSpPr>
            <a:spLocks noGrp="1"/>
          </p:cNvSpPr>
          <p:nvPr>
            <p:ph type="body" sz="quarter" idx="15"/>
          </p:nvPr>
        </p:nvSpPr>
        <p:spPr/>
        <p:txBody>
          <a:bodyPr>
            <a:normAutofit fontScale="925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Stigma Indicators Monitoring Project.</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(31)</a:t>
            </a:r>
            <a:r>
              <a:rPr lang="en-GB" sz="1800" dirty="0">
                <a:effectLst/>
                <a:latin typeface="Calibri" panose="020F0502020204030204" pitchFamily="34" charset="0"/>
                <a:ea typeface="Calibri" panose="020F0502020204030204" pitchFamily="34" charset="0"/>
                <a:cs typeface="MetaOT-Norm" panose="020B0504030101020102" pitchFamily="34" charset="0"/>
              </a:rPr>
              <a:t> 2021 data Stigma Indicators Monitoring Project, unpublished data.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icon&#10;&#10;Description automatically generated">
            <a:extLst>
              <a:ext uri="{FF2B5EF4-FFF2-40B4-BE49-F238E27FC236}">
                <a16:creationId xmlns:a16="http://schemas.microsoft.com/office/drawing/2014/main" id="{AA86BB3D-1E43-41B0-8F23-F49C4671DC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51355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C1B8-BCE1-4FC6-83E3-30C0692B3F55}"/>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34.  </a:t>
            </a:r>
            <a:r>
              <a:rPr lang="en-GB" dirty="0">
                <a:effectLst/>
                <a:latin typeface="+mn-lt"/>
                <a:ea typeface="Calibri" panose="020F0502020204030204" pitchFamily="34" charset="0"/>
                <a:cs typeface="MetaOT-Medi" panose="020B0604030101020102" pitchFamily="34" charset="0"/>
              </a:rPr>
              <a:t>Number of needle and syringe units distributed by public and pharmacy sector, 2007–June 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553016DA-9281-438B-857B-C84C41C27038}"/>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30571B71-B3EF-4199-AA01-FCC0B45253FF}"/>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37845B9A-6E67-48F4-BE6B-6D8CA0300E57}"/>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Needle Syringe Program National Minimum Data Collection. National Data Report 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(33)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Icon&#10;&#10;Description automatically generated">
            <a:extLst>
              <a:ext uri="{FF2B5EF4-FFF2-40B4-BE49-F238E27FC236}">
                <a16:creationId xmlns:a16="http://schemas.microsoft.com/office/drawing/2014/main" id="{34DC9459-D8B6-42D3-9077-A46BA3686B3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6227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CB1F-17AD-4698-A855-920EB2EB165E}"/>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35.  </a:t>
            </a:r>
            <a:r>
              <a:rPr lang="en-GB" dirty="0">
                <a:effectLst/>
                <a:latin typeface="+mn-lt"/>
                <a:ea typeface="Calibri" panose="020F0502020204030204" pitchFamily="34" charset="0"/>
                <a:cs typeface="MetaOT-Medi" panose="020B0604030101020102" pitchFamily="34" charset="0"/>
              </a:rPr>
              <a:t>Proportion of respondents reporting re</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use of someone else’s needles and syringes in the past month,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360CDD7C-CC25-4962-8BBE-1FC825ECC8B7}"/>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7D4287D7-8B77-4977-9601-C6CB6F3F5934}"/>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21485BDD-601F-4C05-AD25-085C4AC0E5F2}"/>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Australian Needle Syringe Program Survey. National Data Report 2016–2020.</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chart&#10;&#10;Description automatically generated">
            <a:extLst>
              <a:ext uri="{FF2B5EF4-FFF2-40B4-BE49-F238E27FC236}">
                <a16:creationId xmlns:a16="http://schemas.microsoft.com/office/drawing/2014/main" id="{5929BF0C-E9AE-4E80-9931-E821C06D9FC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3548222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3076-7267-412E-82A4-EF1B848AC70D}"/>
              </a:ext>
            </a:extLst>
          </p:cNvPr>
          <p:cNvSpPr>
            <a:spLocks noGrp="1"/>
          </p:cNvSpPr>
          <p:nvPr>
            <p:ph type="title"/>
          </p:nvPr>
        </p:nvSpPr>
        <p:spPr/>
        <p:txBody>
          <a:bodyPr>
            <a:normAutofit fontScale="90000"/>
          </a:bodyPr>
          <a:lstStyle/>
          <a:p>
            <a:r>
              <a:rPr lang="en-GB" sz="2200" dirty="0">
                <a:effectLst/>
                <a:latin typeface="+mn-lt"/>
                <a:ea typeface="Calibri" panose="020F0502020204030204" pitchFamily="34" charset="0"/>
                <a:cs typeface="Times New Roman" panose="02020603050405020304" pitchFamily="18" charset="0"/>
              </a:rPr>
              <a:t>Figure 36.  </a:t>
            </a:r>
            <a:r>
              <a:rPr lang="en-GB" sz="2200" dirty="0">
                <a:effectLst/>
                <a:latin typeface="+mn-lt"/>
                <a:ea typeface="Calibri" panose="020F0502020204030204" pitchFamily="34" charset="0"/>
                <a:cs typeface="MetaOT-Medi" panose="020B0604030101020102" pitchFamily="34" charset="0"/>
              </a:rPr>
              <a:t>Proportion of respondents reporting borrowing and lending of needles, sharing of injecting equipment, and re</a:t>
            </a:r>
            <a:r>
              <a:rPr lang="en-GB" sz="2200" dirty="0">
                <a:effectLst/>
                <a:latin typeface="+mn-lt"/>
                <a:ea typeface="Calibri" panose="020F0502020204030204" pitchFamily="34" charset="0"/>
                <a:cs typeface="Cambria Math" panose="02040503050406030204" pitchFamily="18" charset="0"/>
              </a:rPr>
              <a:t>‑</a:t>
            </a:r>
            <a:r>
              <a:rPr lang="en-GB" sz="2200" dirty="0">
                <a:effectLst/>
                <a:latin typeface="+mn-lt"/>
                <a:ea typeface="Calibri" panose="020F0502020204030204" pitchFamily="34" charset="0"/>
                <a:cs typeface="MetaOT-Medi" panose="020B0604030101020102" pitchFamily="34" charset="0"/>
              </a:rPr>
              <a:t>use of needles in the past month, national, 2000–2020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3CE5EDE3-FE25-4E53-8E93-E16D31958273}"/>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9C155958-0D82-4814-A5CB-4A661799F559}"/>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98B129FD-6527-48E3-8667-FA4A12371DEF}"/>
              </a:ext>
            </a:extLst>
          </p:cNvPr>
          <p:cNvSpPr>
            <a:spLocks noGrp="1"/>
          </p:cNvSpPr>
          <p:nvPr>
            <p:ph type="body" sz="quarter" idx="15"/>
          </p:nvPr>
        </p:nvSpPr>
        <p:spPr/>
        <p:txBody>
          <a:bodyPr>
            <a:normAutofit fontScale="92500"/>
          </a:bodyPr>
          <a:lstStyle/>
          <a:p>
            <a:r>
              <a:rPr lang="en-GB" sz="1800" spc="-10" dirty="0">
                <a:effectLst/>
                <a:latin typeface="Calibri" panose="020F0502020204030204" pitchFamily="34" charset="0"/>
                <a:ea typeface="Calibri" panose="020F0502020204030204" pitchFamily="34" charset="0"/>
                <a:cs typeface="MetaOT-Norm" panose="020B0504030101020102" pitchFamily="34" charset="0"/>
              </a:rPr>
              <a:t>Source:  Australian Drug Trends 2020. Key findings from the National Illicit Drug Reporting System (IDRS) Interviews.</a:t>
            </a:r>
            <a:r>
              <a:rPr lang="en-GB" sz="1800" spc="-10" baseline="30000" dirty="0">
                <a:effectLst/>
                <a:latin typeface="Calibri" panose="020F0502020204030204" pitchFamily="34" charset="0"/>
                <a:ea typeface="Calibri" panose="020F0502020204030204" pitchFamily="34" charset="0"/>
                <a:cs typeface="MetaOT-Norm" panose="020B0504030101020102" pitchFamily="34" charset="0"/>
              </a:rPr>
              <a:t>(34)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84940394-792C-4266-A88B-48939ED0C1B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3680463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A264-CD4F-44CC-A552-9EDB1DDF23EA}"/>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37.  </a:t>
            </a:r>
            <a:r>
              <a:rPr lang="en-GB" dirty="0">
                <a:effectLst/>
                <a:latin typeface="+mn-lt"/>
                <a:ea typeface="Calibri" panose="020F0502020204030204" pitchFamily="34" charset="0"/>
                <a:cs typeface="MetaOT-Medi" panose="020B0604030101020102" pitchFamily="34" charset="0"/>
              </a:rPr>
              <a:t>Proportion of GBM who reported any drug injection in the six months prior to the survey by HIV status, national, 2011–2020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F10569D6-AFEE-40C9-97E8-6EC2930083E8}"/>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0CDD6AE0-7AEC-4B68-9C46-55CC56E1DEEE}"/>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44FFEAC7-CCD2-43E0-8FF2-295A3D4678B6}"/>
              </a:ext>
            </a:extLst>
          </p:cNvPr>
          <p:cNvSpPr>
            <a:spLocks noGrp="1"/>
          </p:cNvSpPr>
          <p:nvPr>
            <p:ph type="body" sz="quarter" idx="15"/>
          </p:nvPr>
        </p:nvSpPr>
        <p:spPr/>
        <p:txBody>
          <a:bodyPr>
            <a:normAutofit fontScale="925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Gay Community Periodic Survey, Annual Report of Trends in Behaviour 2020: HIV and STIs in Australia.</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(35,36)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BEA51A13-448F-412F-BA94-0BD86A0D90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62" b="462"/>
          <a:stretch>
            <a:fillRect/>
          </a:stretch>
        </p:blipFill>
        <p:spPr/>
      </p:pic>
    </p:spTree>
    <p:extLst>
      <p:ext uri="{BB962C8B-B14F-4D97-AF65-F5344CB8AC3E}">
        <p14:creationId xmlns:p14="http://schemas.microsoft.com/office/powerpoint/2010/main" val="243338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B887-4590-4C16-B3FC-CE76A51226B8}"/>
              </a:ext>
            </a:extLst>
          </p:cNvPr>
          <p:cNvSpPr>
            <a:spLocks noGrp="1"/>
          </p:cNvSpPr>
          <p:nvPr>
            <p:ph type="title"/>
          </p:nvPr>
        </p:nvSpPr>
        <p:spPr/>
        <p:txBody>
          <a:bodyPr/>
          <a:lstStyle/>
          <a:p>
            <a:r>
              <a:rPr lang="en-GB" spc="-5" dirty="0">
                <a:effectLst/>
                <a:latin typeface="+mn-lt"/>
                <a:ea typeface="Calibri" panose="020F0502020204030204" pitchFamily="34" charset="0"/>
                <a:cs typeface="Times New Roman" panose="02020603050405020304" pitchFamily="18" charset="0"/>
              </a:rPr>
              <a:t>Figure 38.  </a:t>
            </a:r>
            <a:r>
              <a:rPr lang="en-GB" spc="-5" dirty="0">
                <a:effectLst/>
                <a:latin typeface="+mn-lt"/>
                <a:ea typeface="Calibri" panose="020F0502020204030204" pitchFamily="34" charset="0"/>
                <a:cs typeface="MetaOT-Medi" panose="020B0604030101020102" pitchFamily="34" charset="0"/>
              </a:rPr>
              <a:t>Geographic variation in hepatitis C treatment uptake, March 2016–December 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ACA05031-9FDC-40C0-AD1B-463B4179037E}"/>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6A24A587-CDCA-4281-9987-94D043739541}"/>
              </a:ext>
            </a:extLst>
          </p:cNvPr>
          <p:cNvSpPr>
            <a:spLocks noGrp="1"/>
          </p:cNvSpPr>
          <p:nvPr>
            <p:ph type="body" sz="quarter" idx="14"/>
          </p:nvPr>
        </p:nvSpPr>
        <p:spPr/>
        <p:txBody>
          <a:bodyPr/>
          <a:lstStyle/>
          <a:p>
            <a:r>
              <a:rPr lang="en-US" dirty="0"/>
              <a:t>Equity</a:t>
            </a:r>
            <a:endParaRPr lang="en-AU" dirty="0"/>
          </a:p>
        </p:txBody>
      </p:sp>
      <p:sp>
        <p:nvSpPr>
          <p:cNvPr id="5" name="Text Placeholder 4">
            <a:extLst>
              <a:ext uri="{FF2B5EF4-FFF2-40B4-BE49-F238E27FC236}">
                <a16:creationId xmlns:a16="http://schemas.microsoft.com/office/drawing/2014/main" id="{A3D9AA86-7658-4D00-AA34-0301E65BC8AC}"/>
              </a:ext>
            </a:extLst>
          </p:cNvPr>
          <p:cNvSpPr>
            <a:spLocks noGrp="1"/>
          </p:cNvSpPr>
          <p:nvPr>
            <p:ph type="body" sz="quarter" idx="15"/>
          </p:nvPr>
        </p:nvSpPr>
        <p:spPr/>
        <p:txBody>
          <a:bodyPr>
            <a:normAutofit fontScale="85000" lnSpcReduction="100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The National Viral Hepatitis Mapping Project (WHO Collaborating Centre for Viral Hepatitis, The Doherty Institute).</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histogram&#10;&#10;Description automatically generated">
            <a:extLst>
              <a:ext uri="{FF2B5EF4-FFF2-40B4-BE49-F238E27FC236}">
                <a16:creationId xmlns:a16="http://schemas.microsoft.com/office/drawing/2014/main" id="{B81B9F53-F4E6-42D8-AAB6-474334CAEF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5272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39.  Hepatitis C treatment uptake in Australia by PHN, March 2016–December 2020</a:t>
            </a:r>
            <a:br>
              <a:rPr lang="en-AU" sz="2000" dirty="0"/>
            </a:br>
            <a:endParaRPr lang="en-AU" sz="2000"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Equity</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2412850"/>
            <a:ext cx="3094344" cy="1016150"/>
          </a:xfrm>
        </p:spPr>
        <p:txBody>
          <a:bodyPr>
            <a:normAutofit/>
          </a:bodyPr>
          <a:lstStyle/>
          <a:p>
            <a:r>
              <a:rPr lang="en-GB" dirty="0"/>
              <a:t>Source:  The National Viral Hepatitis Mapping Project (WHO Collaborating Centre for Viral Hepatitis, The Doherty Institute).</a:t>
            </a:r>
            <a:r>
              <a:rPr lang="en-GB" baseline="30000" dirty="0"/>
              <a:t>(27)</a:t>
            </a:r>
            <a:endParaRPr lang="en-AU"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4079970" y="757039"/>
            <a:ext cx="7198409" cy="5551239"/>
          </a:xfrm>
        </p:spPr>
      </p:pic>
    </p:spTree>
    <p:extLst>
      <p:ext uri="{BB962C8B-B14F-4D97-AF65-F5344CB8AC3E}">
        <p14:creationId xmlns:p14="http://schemas.microsoft.com/office/powerpoint/2010/main" val="306073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63B90-AE3C-4855-98D3-06750EA9B320}"/>
              </a:ext>
            </a:extLst>
          </p:cNvPr>
          <p:cNvSpPr>
            <a:spLocks noGrp="1"/>
          </p:cNvSpPr>
          <p:nvPr>
            <p:ph type="title"/>
          </p:nvPr>
        </p:nvSpPr>
        <p:spPr/>
        <p:txBody>
          <a:bodyPr/>
          <a:lstStyle/>
          <a:p>
            <a:r>
              <a:rPr lang="en-US" dirty="0"/>
              <a:t>Data contributors</a:t>
            </a:r>
            <a:endParaRPr lang="en-AU" dirty="0"/>
          </a:p>
        </p:txBody>
      </p:sp>
      <p:sp>
        <p:nvSpPr>
          <p:cNvPr id="4" name="Content Placeholder 3">
            <a:extLst>
              <a:ext uri="{FF2B5EF4-FFF2-40B4-BE49-F238E27FC236}">
                <a16:creationId xmlns:a16="http://schemas.microsoft.com/office/drawing/2014/main" id="{9771E56D-FA07-4098-926C-404E16ECA7F4}"/>
              </a:ext>
            </a:extLst>
          </p:cNvPr>
          <p:cNvSpPr>
            <a:spLocks noGrp="1"/>
          </p:cNvSpPr>
          <p:nvPr>
            <p:ph idx="1"/>
          </p:nvPr>
        </p:nvSpPr>
        <p:spPr/>
        <p:txBody>
          <a:bodyPr/>
          <a:lstStyle/>
          <a:p>
            <a:pPr>
              <a:lnSpc>
                <a:spcPct val="150000"/>
              </a:lnSpc>
              <a:spcBef>
                <a:spcPts val="0"/>
              </a:spcBef>
            </a:pPr>
            <a:r>
              <a:rPr lang="en-AU" dirty="0">
                <a:effectLst/>
                <a:ea typeface="MetaOT-Norm" panose="020B0504030101020102" pitchFamily="34" charset="0"/>
                <a:cs typeface="MetaOT-Norm" panose="020B0504030101020102" pitchFamily="34" charset="0"/>
              </a:rPr>
              <a:t>Viral Hepatitis Mapping Project</a:t>
            </a:r>
          </a:p>
          <a:p>
            <a:pPr>
              <a:lnSpc>
                <a:spcPct val="150000"/>
              </a:lnSpc>
              <a:spcBef>
                <a:spcPts val="0"/>
              </a:spcBef>
            </a:pPr>
            <a:r>
              <a:rPr lang="en-AU" dirty="0">
                <a:effectLst/>
                <a:ea typeface="MetaOT-Norm" panose="020B0504030101020102" pitchFamily="34" charset="0"/>
                <a:cs typeface="MetaOT-Norm" panose="020B0504030101020102" pitchFamily="34" charset="0"/>
              </a:rPr>
              <a:t>Stigma Indicators Monitoring Project</a:t>
            </a:r>
          </a:p>
          <a:p>
            <a:pPr>
              <a:lnSpc>
                <a:spcPct val="150000"/>
              </a:lnSpc>
              <a:spcBef>
                <a:spcPts val="0"/>
              </a:spcBef>
            </a:pPr>
            <a:r>
              <a:rPr lang="en-AU" dirty="0">
                <a:effectLst/>
                <a:ea typeface="MetaOT-Norm" panose="020B0504030101020102" pitchFamily="34" charset="0"/>
                <a:cs typeface="MetaOT-Norm" panose="020B0504030101020102" pitchFamily="34" charset="0"/>
              </a:rPr>
              <a:t>Gay Community Periodic Survey</a:t>
            </a:r>
          </a:p>
          <a:p>
            <a:pPr>
              <a:lnSpc>
                <a:spcPct val="150000"/>
              </a:lnSpc>
              <a:spcBef>
                <a:spcPts val="0"/>
              </a:spcBef>
            </a:pPr>
            <a:r>
              <a:rPr lang="en-AU" dirty="0">
                <a:effectLst/>
                <a:ea typeface="MetaOT-Norm" panose="020B0504030101020102" pitchFamily="34" charset="0"/>
                <a:cs typeface="MetaOT-Norm" panose="020B0504030101020102" pitchFamily="34" charset="0"/>
              </a:rPr>
              <a:t>HCV Estimates and Projections Reference Group (Kirby Institute)</a:t>
            </a:r>
          </a:p>
          <a:p>
            <a:pPr>
              <a:lnSpc>
                <a:spcPct val="150000"/>
              </a:lnSpc>
              <a:spcBef>
                <a:spcPts val="0"/>
              </a:spcBef>
            </a:pPr>
            <a:r>
              <a:rPr lang="en-AU" dirty="0">
                <a:effectLst/>
                <a:ea typeface="MetaOT-Norm" panose="020B0504030101020102" pitchFamily="34" charset="0"/>
                <a:cs typeface="MetaOT-Norm" panose="020B0504030101020102" pitchFamily="34" charset="0"/>
              </a:rPr>
              <a:t>Viral Hepatitis working group (Burnet Institute)</a:t>
            </a:r>
            <a:endParaRPr lang="en-US" dirty="0"/>
          </a:p>
          <a:p>
            <a:pPr marL="0" indent="0">
              <a:buNone/>
            </a:pPr>
            <a:endParaRPr lang="en-AU" dirty="0"/>
          </a:p>
        </p:txBody>
      </p:sp>
      <p:sp>
        <p:nvSpPr>
          <p:cNvPr id="2" name="Footer Placeholder 1">
            <a:extLst>
              <a:ext uri="{FF2B5EF4-FFF2-40B4-BE49-F238E27FC236}">
                <a16:creationId xmlns:a16="http://schemas.microsoft.com/office/drawing/2014/main" id="{67BD6771-63BB-4E58-9F56-236107B70C88}"/>
              </a:ext>
            </a:extLst>
          </p:cNvPr>
          <p:cNvSpPr>
            <a:spLocks noGrp="1"/>
          </p:cNvSpPr>
          <p:nvPr>
            <p:ph type="ftr" sz="quarter" idx="11"/>
          </p:nvPr>
        </p:nvSpPr>
        <p:spPr/>
        <p:txBody>
          <a:bodyPr/>
          <a:lstStyle/>
          <a:p>
            <a:r>
              <a:rPr lang="en-AU"/>
              <a:t>Hepatitis C Elimination in Australia 2021</a:t>
            </a:r>
            <a:endParaRPr lang="en-AU" dirty="0"/>
          </a:p>
        </p:txBody>
      </p:sp>
    </p:spTree>
    <p:extLst>
      <p:ext uri="{BB962C8B-B14F-4D97-AF65-F5344CB8AC3E}">
        <p14:creationId xmlns:p14="http://schemas.microsoft.com/office/powerpoint/2010/main" val="968529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1AD4-A80F-48B6-8B90-E29691876B7E}"/>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40.  </a:t>
            </a:r>
            <a:r>
              <a:rPr lang="en-GB" dirty="0">
                <a:effectLst/>
                <a:latin typeface="+mn-lt"/>
                <a:ea typeface="Calibri" panose="020F0502020204030204" pitchFamily="34" charset="0"/>
                <a:cs typeface="MetaOT-Medi" panose="020B0604030101020102" pitchFamily="34" charset="0"/>
              </a:rPr>
              <a:t>Proportion of individuals that completed treatment and 12 months of follow</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up time, who had an SVR test by jurisdiction, 2016–2020</a:t>
            </a:r>
            <a:r>
              <a:rPr lang="en-GB" baseline="30000" dirty="0">
                <a:effectLst/>
                <a:latin typeface="+mn-lt"/>
                <a:ea typeface="Calibri" panose="020F0502020204030204" pitchFamily="34" charset="0"/>
                <a:cs typeface="MetaOT-Medi" panose="020B0604030101020102" pitchFamily="34" charset="0"/>
              </a:rPr>
              <a:t>*</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A8FDC061-87C3-44CC-895A-2D222886042A}"/>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2C629152-C7FC-4460-B270-3EC500BCD1C1}"/>
              </a:ext>
            </a:extLst>
          </p:cNvPr>
          <p:cNvSpPr>
            <a:spLocks noGrp="1"/>
          </p:cNvSpPr>
          <p:nvPr>
            <p:ph type="body" sz="quarter" idx="14"/>
          </p:nvPr>
        </p:nvSpPr>
        <p:spPr/>
        <p:txBody>
          <a:bodyPr/>
          <a:lstStyle/>
          <a:p>
            <a:r>
              <a:rPr lang="en-US" dirty="0"/>
              <a:t>Equity</a:t>
            </a:r>
            <a:endParaRPr lang="en-AU" dirty="0"/>
          </a:p>
        </p:txBody>
      </p:sp>
      <p:sp>
        <p:nvSpPr>
          <p:cNvPr id="5" name="Text Placeholder 4">
            <a:extLst>
              <a:ext uri="{FF2B5EF4-FFF2-40B4-BE49-F238E27FC236}">
                <a16:creationId xmlns:a16="http://schemas.microsoft.com/office/drawing/2014/main" id="{EDC8503A-21CC-4473-9209-C53649F06A31}"/>
              </a:ext>
            </a:extLst>
          </p:cNvPr>
          <p:cNvSpPr>
            <a:spLocks noGrp="1"/>
          </p:cNvSpPr>
          <p:nvPr>
            <p:ph type="body" sz="quarter" idx="15"/>
          </p:nvPr>
        </p:nvSpPr>
        <p:spPr/>
        <p:txBody>
          <a:bodyPr>
            <a:normAutofit fontScale="85000" lnSpcReduction="100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The National Viral Hepatitis Mapping Project (WHO Collaborating Centre for Viral Hepatitis, The Doherty Institute).</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(27)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chart&#10;&#10;Description automatically generated">
            <a:extLst>
              <a:ext uri="{FF2B5EF4-FFF2-40B4-BE49-F238E27FC236}">
                <a16:creationId xmlns:a16="http://schemas.microsoft.com/office/drawing/2014/main" id="{F7F42596-B8E6-4FFF-81F4-3093B62B1B2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64992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p:txBody>
          <a:bodyPr>
            <a:noAutofit/>
          </a:bodyPr>
          <a:lstStyle/>
          <a:p>
            <a:r>
              <a:rPr lang="en-AU" sz="1600" dirty="0"/>
              <a:t>Figure 41.  Annual change in people living with chronic hepatitis C, hepatitis C incidence (all), treatment coverage, and liver‑related deaths (viraemic and cured) in Australia 2030 (2010–2030) with WHO HCV elimination targets (dotted lines: Panel B:       80% and        90% reductions in incidence, Panel C:        80% eligible treated, and Panel D:        65% reduction in deaths)</a:t>
            </a:r>
            <a:endParaRPr lang="en-US" sz="1600"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AU" dirty="0"/>
              <a:t>Modelling elimination</a:t>
            </a:r>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lstStyle/>
          <a:p>
            <a:r>
              <a:rPr lang="en-GB" dirty="0"/>
              <a:t>Source:  Updated from Kwon et al., </a:t>
            </a:r>
            <a:r>
              <a:rPr lang="en-GB" i="1" dirty="0"/>
              <a:t>J. Viral </a:t>
            </a:r>
            <a:r>
              <a:rPr lang="en-GB" i="1" dirty="0" err="1"/>
              <a:t>Hepat</a:t>
            </a:r>
            <a:r>
              <a:rPr lang="en-GB" dirty="0"/>
              <a:t>. 2019.</a:t>
            </a:r>
            <a:r>
              <a:rPr lang="en-GB" baseline="30000" dirty="0"/>
              <a:t>(22)</a:t>
            </a:r>
            <a:endParaRPr lang="en-AU"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963935" y="1990808"/>
            <a:ext cx="10264130" cy="3829430"/>
          </a:xfrm>
        </p:spPr>
      </p:pic>
      <p:pic>
        <p:nvPicPr>
          <p:cNvPr id="7" name="Picture 6">
            <a:extLst>
              <a:ext uri="{FF2B5EF4-FFF2-40B4-BE49-F238E27FC236}">
                <a16:creationId xmlns:a16="http://schemas.microsoft.com/office/drawing/2014/main" id="{CCE7B4BC-563F-1149-A32B-64AEA26D9A76}"/>
              </a:ext>
            </a:extLst>
          </p:cNvPr>
          <p:cNvPicPr>
            <a:picLocks noChangeAspect="1"/>
          </p:cNvPicPr>
          <p:nvPr/>
        </p:nvPicPr>
        <p:blipFill>
          <a:blip r:embed="rId3"/>
          <a:stretch>
            <a:fillRect/>
          </a:stretch>
        </p:blipFill>
        <p:spPr>
          <a:xfrm>
            <a:off x="4880124" y="1512000"/>
            <a:ext cx="368300" cy="63500"/>
          </a:xfrm>
          <a:prstGeom prst="rect">
            <a:avLst/>
          </a:prstGeom>
        </p:spPr>
      </p:pic>
      <p:pic>
        <p:nvPicPr>
          <p:cNvPr id="8" name="Picture 7">
            <a:extLst>
              <a:ext uri="{FF2B5EF4-FFF2-40B4-BE49-F238E27FC236}">
                <a16:creationId xmlns:a16="http://schemas.microsoft.com/office/drawing/2014/main" id="{6848C0B2-56F2-9442-A02C-141D732D82FA}"/>
              </a:ext>
            </a:extLst>
          </p:cNvPr>
          <p:cNvPicPr>
            <a:picLocks noChangeAspect="1"/>
          </p:cNvPicPr>
          <p:nvPr/>
        </p:nvPicPr>
        <p:blipFill>
          <a:blip r:embed="rId4"/>
          <a:stretch>
            <a:fillRect/>
          </a:stretch>
        </p:blipFill>
        <p:spPr>
          <a:xfrm>
            <a:off x="6087740" y="1512000"/>
            <a:ext cx="368300" cy="63500"/>
          </a:xfrm>
          <a:prstGeom prst="rect">
            <a:avLst/>
          </a:prstGeom>
        </p:spPr>
      </p:pic>
      <p:pic>
        <p:nvPicPr>
          <p:cNvPr id="9" name="Picture 8">
            <a:extLst>
              <a:ext uri="{FF2B5EF4-FFF2-40B4-BE49-F238E27FC236}">
                <a16:creationId xmlns:a16="http://schemas.microsoft.com/office/drawing/2014/main" id="{FC8A2314-DEB1-2F41-B69B-7FCE4D0F2BC1}"/>
              </a:ext>
            </a:extLst>
          </p:cNvPr>
          <p:cNvPicPr>
            <a:picLocks noChangeAspect="1"/>
          </p:cNvPicPr>
          <p:nvPr/>
        </p:nvPicPr>
        <p:blipFill>
          <a:blip r:embed="rId5"/>
          <a:stretch>
            <a:fillRect/>
          </a:stretch>
        </p:blipFill>
        <p:spPr>
          <a:xfrm>
            <a:off x="9984432" y="1512000"/>
            <a:ext cx="368300" cy="63500"/>
          </a:xfrm>
          <a:prstGeom prst="rect">
            <a:avLst/>
          </a:prstGeom>
        </p:spPr>
      </p:pic>
      <p:pic>
        <p:nvPicPr>
          <p:cNvPr id="10" name="Picture 9">
            <a:extLst>
              <a:ext uri="{FF2B5EF4-FFF2-40B4-BE49-F238E27FC236}">
                <a16:creationId xmlns:a16="http://schemas.microsoft.com/office/drawing/2014/main" id="{412007AE-F959-8D42-AC4A-4377628D0892}"/>
              </a:ext>
            </a:extLst>
          </p:cNvPr>
          <p:cNvPicPr>
            <a:picLocks noChangeAspect="1"/>
          </p:cNvPicPr>
          <p:nvPr/>
        </p:nvPicPr>
        <p:blipFill>
          <a:blip r:embed="rId5"/>
          <a:stretch>
            <a:fillRect/>
          </a:stretch>
        </p:blipFill>
        <p:spPr>
          <a:xfrm>
            <a:off x="3791744" y="1764000"/>
            <a:ext cx="368300" cy="63500"/>
          </a:xfrm>
          <a:prstGeom prst="rect">
            <a:avLst/>
          </a:prstGeom>
        </p:spPr>
      </p:pic>
    </p:spTree>
    <p:extLst>
      <p:ext uri="{BB962C8B-B14F-4D97-AF65-F5344CB8AC3E}">
        <p14:creationId xmlns:p14="http://schemas.microsoft.com/office/powerpoint/2010/main" val="135702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p:txBody>
          <a:bodyPr>
            <a:noAutofit/>
          </a:bodyPr>
          <a:lstStyle/>
          <a:p>
            <a:r>
              <a:rPr lang="en-AU" sz="1600" dirty="0"/>
              <a:t>Figure 41.  Annual change in people living with chronic hepatitis C, hepatitis C incidence (all), treatment coverage, and liver‑related deaths (viraemic and cured) in Australia 2030 (2010–2030) with WHO HCV elimination targets (dotted lines: Panel B:       80% and        90% reductions in incidence, Panel C:        80% eligible treated, and Panel D:        65% reduction in deaths)</a:t>
            </a:r>
            <a:endParaRPr lang="en-US" sz="1600"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AU" dirty="0"/>
              <a:t>Modelling elimination</a:t>
            </a:r>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lstStyle/>
          <a:p>
            <a:r>
              <a:rPr lang="en-GB" dirty="0"/>
              <a:t>Source:  Updated from Kwon et al., </a:t>
            </a:r>
            <a:r>
              <a:rPr lang="en-GB" i="1" dirty="0"/>
              <a:t>J. Viral </a:t>
            </a:r>
            <a:r>
              <a:rPr lang="en-GB" i="1" dirty="0" err="1"/>
              <a:t>Hepat</a:t>
            </a:r>
            <a:r>
              <a:rPr lang="en-GB" dirty="0"/>
              <a:t>. 2019.</a:t>
            </a:r>
            <a:r>
              <a:rPr lang="en-GB" baseline="30000" dirty="0"/>
              <a:t>(22)</a:t>
            </a:r>
            <a:endParaRPr lang="en-AU"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963935" y="1990807"/>
            <a:ext cx="10264130" cy="3829430"/>
          </a:xfrm>
        </p:spPr>
      </p:pic>
      <p:pic>
        <p:nvPicPr>
          <p:cNvPr id="7" name="Picture 6">
            <a:extLst>
              <a:ext uri="{FF2B5EF4-FFF2-40B4-BE49-F238E27FC236}">
                <a16:creationId xmlns:a16="http://schemas.microsoft.com/office/drawing/2014/main" id="{CCE7B4BC-563F-1149-A32B-64AEA26D9A76}"/>
              </a:ext>
            </a:extLst>
          </p:cNvPr>
          <p:cNvPicPr>
            <a:picLocks noChangeAspect="1"/>
          </p:cNvPicPr>
          <p:nvPr/>
        </p:nvPicPr>
        <p:blipFill>
          <a:blip r:embed="rId3"/>
          <a:stretch>
            <a:fillRect/>
          </a:stretch>
        </p:blipFill>
        <p:spPr>
          <a:xfrm>
            <a:off x="4880124" y="1512000"/>
            <a:ext cx="368300" cy="63500"/>
          </a:xfrm>
          <a:prstGeom prst="rect">
            <a:avLst/>
          </a:prstGeom>
        </p:spPr>
      </p:pic>
      <p:pic>
        <p:nvPicPr>
          <p:cNvPr id="8" name="Picture 7">
            <a:extLst>
              <a:ext uri="{FF2B5EF4-FFF2-40B4-BE49-F238E27FC236}">
                <a16:creationId xmlns:a16="http://schemas.microsoft.com/office/drawing/2014/main" id="{6848C0B2-56F2-9442-A02C-141D732D82FA}"/>
              </a:ext>
            </a:extLst>
          </p:cNvPr>
          <p:cNvPicPr>
            <a:picLocks noChangeAspect="1"/>
          </p:cNvPicPr>
          <p:nvPr/>
        </p:nvPicPr>
        <p:blipFill>
          <a:blip r:embed="rId4"/>
          <a:stretch>
            <a:fillRect/>
          </a:stretch>
        </p:blipFill>
        <p:spPr>
          <a:xfrm>
            <a:off x="6087740" y="1512000"/>
            <a:ext cx="368300" cy="63500"/>
          </a:xfrm>
          <a:prstGeom prst="rect">
            <a:avLst/>
          </a:prstGeom>
        </p:spPr>
      </p:pic>
      <p:pic>
        <p:nvPicPr>
          <p:cNvPr id="9" name="Picture 8">
            <a:extLst>
              <a:ext uri="{FF2B5EF4-FFF2-40B4-BE49-F238E27FC236}">
                <a16:creationId xmlns:a16="http://schemas.microsoft.com/office/drawing/2014/main" id="{FC8A2314-DEB1-2F41-B69B-7FCE4D0F2BC1}"/>
              </a:ext>
            </a:extLst>
          </p:cNvPr>
          <p:cNvPicPr>
            <a:picLocks noChangeAspect="1"/>
          </p:cNvPicPr>
          <p:nvPr/>
        </p:nvPicPr>
        <p:blipFill>
          <a:blip r:embed="rId5"/>
          <a:stretch>
            <a:fillRect/>
          </a:stretch>
        </p:blipFill>
        <p:spPr>
          <a:xfrm>
            <a:off x="9984432" y="1512000"/>
            <a:ext cx="368300" cy="63500"/>
          </a:xfrm>
          <a:prstGeom prst="rect">
            <a:avLst/>
          </a:prstGeom>
        </p:spPr>
      </p:pic>
      <p:pic>
        <p:nvPicPr>
          <p:cNvPr id="10" name="Picture 9">
            <a:extLst>
              <a:ext uri="{FF2B5EF4-FFF2-40B4-BE49-F238E27FC236}">
                <a16:creationId xmlns:a16="http://schemas.microsoft.com/office/drawing/2014/main" id="{412007AE-F959-8D42-AC4A-4377628D0892}"/>
              </a:ext>
            </a:extLst>
          </p:cNvPr>
          <p:cNvPicPr>
            <a:picLocks noChangeAspect="1"/>
          </p:cNvPicPr>
          <p:nvPr/>
        </p:nvPicPr>
        <p:blipFill>
          <a:blip r:embed="rId5"/>
          <a:stretch>
            <a:fillRect/>
          </a:stretch>
        </p:blipFill>
        <p:spPr>
          <a:xfrm>
            <a:off x="3791744" y="1764000"/>
            <a:ext cx="368300" cy="63500"/>
          </a:xfrm>
          <a:prstGeom prst="rect">
            <a:avLst/>
          </a:prstGeom>
        </p:spPr>
      </p:pic>
    </p:spTree>
    <p:extLst>
      <p:ext uri="{BB962C8B-B14F-4D97-AF65-F5344CB8AC3E}">
        <p14:creationId xmlns:p14="http://schemas.microsoft.com/office/powerpoint/2010/main" val="776379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CC14-27F7-4857-8C7A-C1B98F402651}"/>
              </a:ext>
            </a:extLst>
          </p:cNvPr>
          <p:cNvSpPr>
            <a:spLocks noGrp="1"/>
          </p:cNvSpPr>
          <p:nvPr>
            <p:ph type="title"/>
          </p:nvPr>
        </p:nvSpPr>
        <p:spPr/>
        <p:txBody>
          <a:bodyPr>
            <a:normAutofit fontScale="90000"/>
          </a:bodyPr>
          <a:lstStyle/>
          <a:p>
            <a:r>
              <a:rPr lang="en-GB" sz="1600" spc="10" dirty="0">
                <a:effectLst/>
                <a:latin typeface="+mn-lt"/>
                <a:ea typeface="Calibri" panose="020F0502020204030204" pitchFamily="34" charset="0"/>
                <a:cs typeface="Times New Roman" panose="02020603050405020304" pitchFamily="18" charset="0"/>
              </a:rPr>
              <a:t>Figure 42.  </a:t>
            </a:r>
            <a:r>
              <a:rPr lang="en-GB" sz="1600" spc="10" dirty="0">
                <a:effectLst/>
                <a:latin typeface="+mn-lt"/>
                <a:ea typeface="Calibri" panose="020F0502020204030204" pitchFamily="34" charset="0"/>
                <a:cs typeface="MetaOT-Medi" panose="020B0604030101020102" pitchFamily="34" charset="0"/>
              </a:rPr>
              <a:t>Net economic benefits of hepatitis C treatment scale</a:t>
            </a:r>
            <a:r>
              <a:rPr lang="en-GB" sz="1600" spc="10" dirty="0">
                <a:effectLst/>
                <a:latin typeface="+mn-lt"/>
                <a:ea typeface="Calibri" panose="020F0502020204030204" pitchFamily="34" charset="0"/>
                <a:cs typeface="Cambria Math" panose="02040503050406030204" pitchFamily="18" charset="0"/>
              </a:rPr>
              <a:t>‑</a:t>
            </a:r>
            <a:r>
              <a:rPr lang="en-GB" sz="1600" spc="10" dirty="0">
                <a:effectLst/>
                <a:latin typeface="+mn-lt"/>
                <a:ea typeface="Calibri" panose="020F0502020204030204" pitchFamily="34" charset="0"/>
                <a:cs typeface="MetaOT-Medi" panose="020B0604030101020102" pitchFamily="34" charset="0"/>
              </a:rPr>
              <a:t>up, based on continued current trends in testing and treatment. The figure shows the difference in cumulative costs (testing, treatment, disease management and productivity losses) between a scenario with no treatment scale</a:t>
            </a:r>
            <a:r>
              <a:rPr lang="en-GB" sz="1600" spc="10" dirty="0">
                <a:effectLst/>
                <a:latin typeface="+mn-lt"/>
                <a:ea typeface="Calibri" panose="020F0502020204030204" pitchFamily="34" charset="0"/>
                <a:cs typeface="Cambria Math" panose="02040503050406030204" pitchFamily="18" charset="0"/>
              </a:rPr>
              <a:t>‑</a:t>
            </a:r>
            <a:r>
              <a:rPr lang="en-GB" sz="1600" spc="10" dirty="0">
                <a:effectLst/>
                <a:latin typeface="+mn-lt"/>
                <a:ea typeface="Calibri" panose="020F0502020204030204" pitchFamily="34" charset="0"/>
                <a:cs typeface="MetaOT-Medi" panose="020B0604030101020102" pitchFamily="34" charset="0"/>
              </a:rPr>
              <a:t>up, and a scenario with testing/treatment as actually occurred 2016–2021 and trends continued. The initial negative cumulative costs represent the up</a:t>
            </a:r>
            <a:r>
              <a:rPr lang="en-GB" sz="1600" spc="10" dirty="0">
                <a:effectLst/>
                <a:latin typeface="+mn-lt"/>
                <a:ea typeface="Calibri" panose="020F0502020204030204" pitchFamily="34" charset="0"/>
                <a:cs typeface="Cambria Math" panose="02040503050406030204" pitchFamily="18" charset="0"/>
              </a:rPr>
              <a:t>‑</a:t>
            </a:r>
            <a:r>
              <a:rPr lang="en-GB" sz="1600" spc="10" dirty="0">
                <a:effectLst/>
                <a:latin typeface="+mn-lt"/>
                <a:ea typeface="Calibri" panose="020F0502020204030204" pitchFamily="34" charset="0"/>
                <a:cs typeface="MetaOT-Medi" panose="020B0604030101020102" pitchFamily="34" charset="0"/>
              </a:rPr>
              <a:t>front investment in testing and treatment, before benefits begin to accrue over time</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Footer Placeholder 2">
            <a:extLst>
              <a:ext uri="{FF2B5EF4-FFF2-40B4-BE49-F238E27FC236}">
                <a16:creationId xmlns:a16="http://schemas.microsoft.com/office/drawing/2014/main" id="{3DDD66E9-0540-4338-A007-66BA0B7FBDA2}"/>
              </a:ext>
            </a:extLst>
          </p:cNvPr>
          <p:cNvSpPr>
            <a:spLocks noGrp="1"/>
          </p:cNvSpPr>
          <p:nvPr>
            <p:ph type="ftr" sz="quarter" idx="11"/>
          </p:nvPr>
        </p:nvSpPr>
        <p:spPr/>
        <p:txBody>
          <a:bodyPr/>
          <a:lstStyle/>
          <a:p>
            <a:r>
              <a:rPr lang="en-AU"/>
              <a:t>Hepatitis C Elimination in Australia 2021</a:t>
            </a:r>
            <a:endParaRPr lang="en-AU" dirty="0"/>
          </a:p>
        </p:txBody>
      </p:sp>
      <p:sp>
        <p:nvSpPr>
          <p:cNvPr id="4" name="Text Placeholder 3">
            <a:extLst>
              <a:ext uri="{FF2B5EF4-FFF2-40B4-BE49-F238E27FC236}">
                <a16:creationId xmlns:a16="http://schemas.microsoft.com/office/drawing/2014/main" id="{BB97214B-FC5C-4DDF-BA74-A1977D019D0E}"/>
              </a:ext>
            </a:extLst>
          </p:cNvPr>
          <p:cNvSpPr>
            <a:spLocks noGrp="1"/>
          </p:cNvSpPr>
          <p:nvPr>
            <p:ph type="body" sz="quarter" idx="14"/>
          </p:nvPr>
        </p:nvSpPr>
        <p:spPr/>
        <p:txBody>
          <a:bodyPr/>
          <a:lstStyle/>
          <a:p>
            <a:r>
              <a:rPr lang="en-AU" dirty="0"/>
              <a:t>Modelling elimination</a:t>
            </a:r>
          </a:p>
        </p:txBody>
      </p:sp>
      <p:sp>
        <p:nvSpPr>
          <p:cNvPr id="5" name="Text Placeholder 4">
            <a:extLst>
              <a:ext uri="{FF2B5EF4-FFF2-40B4-BE49-F238E27FC236}">
                <a16:creationId xmlns:a16="http://schemas.microsoft.com/office/drawing/2014/main" id="{A55DE895-04F2-4301-A9D2-3E2FC675BCCC}"/>
              </a:ext>
            </a:extLst>
          </p:cNvPr>
          <p:cNvSpPr>
            <a:spLocks noGrp="1"/>
          </p:cNvSpPr>
          <p:nvPr>
            <p:ph type="body" sz="quarter" idx="15"/>
          </p:nvPr>
        </p:nvSpPr>
        <p:spPr/>
        <p:txBody>
          <a:bodyPr>
            <a:normAutofit fontScale="62500" lnSpcReduction="20000"/>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Updated from Scott, 12th Australasian Viral Hepatitis Conference 2021.</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(39)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8" name="Picture Placeholder 7" descr="A picture containing chart&#10;&#10;Description automatically generated">
            <a:extLst>
              <a:ext uri="{FF2B5EF4-FFF2-40B4-BE49-F238E27FC236}">
                <a16:creationId xmlns:a16="http://schemas.microsoft.com/office/drawing/2014/main" id="{40042B09-CCFD-4DFA-8E6A-A4C5BC24A54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 r="1"/>
          <a:stretch/>
        </p:blipFill>
        <p:spPr/>
      </p:pic>
    </p:spTree>
    <p:extLst>
      <p:ext uri="{BB962C8B-B14F-4D97-AF65-F5344CB8AC3E}">
        <p14:creationId xmlns:p14="http://schemas.microsoft.com/office/powerpoint/2010/main" val="3463481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83EE12-9974-4CBE-9F5A-2DE96022EFC2}"/>
              </a:ext>
            </a:extLst>
          </p:cNvPr>
          <p:cNvSpPr>
            <a:spLocks noGrp="1"/>
          </p:cNvSpPr>
          <p:nvPr>
            <p:ph type="title"/>
          </p:nvPr>
        </p:nvSpPr>
        <p:spPr/>
        <p:txBody>
          <a:bodyPr/>
          <a:lstStyle/>
          <a:p>
            <a:r>
              <a:rPr lang="en-US" dirty="0"/>
              <a:t>Reference list</a:t>
            </a:r>
            <a:endParaRPr lang="en-AU" dirty="0"/>
          </a:p>
        </p:txBody>
      </p:sp>
      <p:graphicFrame>
        <p:nvGraphicFramePr>
          <p:cNvPr id="2" name="Table 3">
            <a:extLst>
              <a:ext uri="{FF2B5EF4-FFF2-40B4-BE49-F238E27FC236}">
                <a16:creationId xmlns:a16="http://schemas.microsoft.com/office/drawing/2014/main" id="{A3C6574F-DD32-44C9-B7F1-5E374AD74925}"/>
              </a:ext>
            </a:extLst>
          </p:cNvPr>
          <p:cNvGraphicFramePr>
            <a:graphicFrameLocks noGrp="1"/>
          </p:cNvGraphicFramePr>
          <p:nvPr>
            <p:ph idx="1"/>
            <p:extLst>
              <p:ext uri="{D42A27DB-BD31-4B8C-83A1-F6EECF244321}">
                <p14:modId xmlns:p14="http://schemas.microsoft.com/office/powerpoint/2010/main" val="237602996"/>
              </p:ext>
            </p:extLst>
          </p:nvPr>
        </p:nvGraphicFramePr>
        <p:xfrm>
          <a:off x="1055440" y="1825625"/>
          <a:ext cx="10081122" cy="4724400"/>
        </p:xfrm>
        <a:graphic>
          <a:graphicData uri="http://schemas.openxmlformats.org/drawingml/2006/table">
            <a:tbl>
              <a:tblPr firstRow="1" bandRow="1">
                <a:tableStyleId>{2D5ABB26-0587-4C30-8999-92F81FD0307C}</a:tableStyleId>
              </a:tblPr>
              <a:tblGrid>
                <a:gridCol w="3360374">
                  <a:extLst>
                    <a:ext uri="{9D8B030D-6E8A-4147-A177-3AD203B41FA5}">
                      <a16:colId xmlns:a16="http://schemas.microsoft.com/office/drawing/2014/main" val="1471166983"/>
                    </a:ext>
                  </a:extLst>
                </a:gridCol>
                <a:gridCol w="3360374">
                  <a:extLst>
                    <a:ext uri="{9D8B030D-6E8A-4147-A177-3AD203B41FA5}">
                      <a16:colId xmlns:a16="http://schemas.microsoft.com/office/drawing/2014/main" val="2298927108"/>
                    </a:ext>
                  </a:extLst>
                </a:gridCol>
                <a:gridCol w="3360374">
                  <a:extLst>
                    <a:ext uri="{9D8B030D-6E8A-4147-A177-3AD203B41FA5}">
                      <a16:colId xmlns:a16="http://schemas.microsoft.com/office/drawing/2014/main" val="3983163831"/>
                    </a:ext>
                  </a:extLst>
                </a:gridCol>
              </a:tblGrid>
              <a:tr h="4530725">
                <a:tc>
                  <a:txBody>
                    <a:bodyPr/>
                    <a:lstStyle/>
                    <a:p>
                      <a:r>
                        <a:rPr lang="en-AU" sz="800" b="0" i="0" u="none" strike="noStrike" kern="1200" baseline="0" dirty="0">
                          <a:solidFill>
                            <a:schemeClr val="tx1"/>
                          </a:solidFill>
                          <a:latin typeface="+mn-lt"/>
                          <a:ea typeface="+mn-ea"/>
                          <a:cs typeface="+mn-cs"/>
                        </a:rPr>
                        <a:t>1. </a:t>
                      </a:r>
                      <a:r>
                        <a:rPr lang="en-AU" sz="800" b="0" i="0" u="none" strike="noStrike" kern="1200" baseline="0" dirty="0" err="1">
                          <a:solidFill>
                            <a:schemeClr val="tx1"/>
                          </a:solidFill>
                          <a:latin typeface="+mn-lt"/>
                          <a:ea typeface="+mn-ea"/>
                          <a:cs typeface="+mn-cs"/>
                        </a:rPr>
                        <a:t>Alavi</a:t>
                      </a:r>
                      <a:r>
                        <a:rPr lang="en-AU" sz="800" b="0" i="0" u="none" strike="noStrike" kern="1200" baseline="0" dirty="0">
                          <a:solidFill>
                            <a:schemeClr val="tx1"/>
                          </a:solidFill>
                          <a:latin typeface="+mn-lt"/>
                          <a:ea typeface="+mn-ea"/>
                          <a:cs typeface="+mn-cs"/>
                        </a:rPr>
                        <a:t> M, Law MG, Valerio H, et al. Declining hepatitis C virus-related liver disease</a:t>
                      </a:r>
                    </a:p>
                    <a:p>
                      <a:r>
                        <a:rPr lang="en-US" sz="800" b="0" i="0" u="none" strike="noStrike" kern="1200" baseline="0" dirty="0">
                          <a:solidFill>
                            <a:schemeClr val="tx1"/>
                          </a:solidFill>
                          <a:latin typeface="+mn-lt"/>
                          <a:ea typeface="+mn-ea"/>
                          <a:cs typeface="+mn-cs"/>
                        </a:rPr>
                        <a:t>burden in the direct-acting antiviral therapy era in New South Wales, Australia. J Hepatol.</a:t>
                      </a:r>
                    </a:p>
                    <a:p>
                      <a:r>
                        <a:rPr lang="en-AU" sz="800" b="0" i="0" u="none" strike="noStrike" kern="1200" baseline="0" dirty="0">
                          <a:solidFill>
                            <a:schemeClr val="tx1"/>
                          </a:solidFill>
                          <a:latin typeface="+mn-lt"/>
                          <a:ea typeface="+mn-ea"/>
                          <a:cs typeface="+mn-cs"/>
                        </a:rPr>
                        <a:t>2019;</a:t>
                      </a:r>
                      <a:r>
                        <a:rPr lang="en-AU" sz="800" b="1" i="0" u="none" strike="noStrike" kern="1200" baseline="0" dirty="0">
                          <a:solidFill>
                            <a:schemeClr val="tx1"/>
                          </a:solidFill>
                          <a:latin typeface="+mn-lt"/>
                          <a:ea typeface="+mn-ea"/>
                          <a:cs typeface="+mn-cs"/>
                        </a:rPr>
                        <a:t>71</a:t>
                      </a:r>
                      <a:r>
                        <a:rPr lang="en-AU" sz="800" b="0" i="0" u="none" strike="noStrike" kern="1200" baseline="0" dirty="0">
                          <a:solidFill>
                            <a:schemeClr val="tx1"/>
                          </a:solidFill>
                          <a:latin typeface="+mn-lt"/>
                          <a:ea typeface="+mn-ea"/>
                          <a:cs typeface="+mn-cs"/>
                        </a:rPr>
                        <a:t>(2):281–288. doi:10.1016/j.jhep.2019.04.014.</a:t>
                      </a:r>
                    </a:p>
                    <a:p>
                      <a:r>
                        <a:rPr lang="en-US" sz="800" b="0" i="0" u="none" strike="noStrike" kern="1200" baseline="0" dirty="0">
                          <a:solidFill>
                            <a:schemeClr val="tx1"/>
                          </a:solidFill>
                          <a:latin typeface="+mn-lt"/>
                          <a:ea typeface="+mn-ea"/>
                          <a:cs typeface="+mn-cs"/>
                        </a:rPr>
                        <a:t>2. Kirby Institute. Monitoring hepatitis C treatment uptake in Australia (Issue 11). Sydney,</a:t>
                      </a:r>
                    </a:p>
                    <a:p>
                      <a:r>
                        <a:rPr lang="en-US" sz="800" b="0" i="0" u="none" strike="noStrike" kern="1200" baseline="0" dirty="0">
                          <a:solidFill>
                            <a:schemeClr val="tx1"/>
                          </a:solidFill>
                          <a:latin typeface="+mn-lt"/>
                          <a:ea typeface="+mn-ea"/>
                          <a:cs typeface="+mn-cs"/>
                        </a:rPr>
                        <a:t>Australia: Kirby Institute, UNSW Sydney; 2021. Available at: https://kirby.unsw.edu.au/report/</a:t>
                      </a:r>
                    </a:p>
                    <a:p>
                      <a:r>
                        <a:rPr lang="en-US" sz="800" b="0" i="0" u="none" strike="noStrike" kern="1200" baseline="0" dirty="0">
                          <a:solidFill>
                            <a:schemeClr val="tx1"/>
                          </a:solidFill>
                          <a:latin typeface="+mn-lt"/>
                          <a:ea typeface="+mn-ea"/>
                          <a:cs typeface="+mn-cs"/>
                        </a:rPr>
                        <a:t>monitoring-hepatitis-c-treatment-uptake-australia-issue-11-july-2021 (accessed 12th August 2021).</a:t>
                      </a:r>
                    </a:p>
                    <a:p>
                      <a:r>
                        <a:rPr lang="en-US" sz="800" b="0" i="0" u="none" strike="noStrike" kern="1200" baseline="0" dirty="0">
                          <a:solidFill>
                            <a:schemeClr val="tx1"/>
                          </a:solidFill>
                          <a:latin typeface="+mn-lt"/>
                          <a:ea typeface="+mn-ea"/>
                          <a:cs typeface="+mn-cs"/>
                        </a:rPr>
                        <a:t>3. Dore GJ, Feld JJ. Hepatitis C virus therapeutic development: in pursuit of “</a:t>
                      </a:r>
                      <a:r>
                        <a:rPr lang="en-US" sz="800" b="0" i="0" u="none" strike="noStrike" kern="1200" baseline="0" dirty="0" err="1">
                          <a:solidFill>
                            <a:schemeClr val="tx1"/>
                          </a:solidFill>
                          <a:latin typeface="+mn-lt"/>
                          <a:ea typeface="+mn-ea"/>
                          <a:cs typeface="+mn-cs"/>
                        </a:rPr>
                        <a:t>perfectovir</a:t>
                      </a:r>
                      <a:r>
                        <a:rPr lang="en-US" sz="800" b="0" i="0" u="none" strike="noStrike" kern="1200" baseline="0" dirty="0">
                          <a:solidFill>
                            <a:schemeClr val="tx1"/>
                          </a:solidFill>
                          <a:latin typeface="+mn-lt"/>
                          <a:ea typeface="+mn-ea"/>
                          <a:cs typeface="+mn-cs"/>
                        </a:rPr>
                        <a:t>”.</a:t>
                      </a:r>
                    </a:p>
                    <a:p>
                      <a:r>
                        <a:rPr lang="fr-FR" sz="800" b="0" i="0" u="none" strike="noStrike" kern="1200" baseline="0" dirty="0">
                          <a:solidFill>
                            <a:schemeClr val="tx1"/>
                          </a:solidFill>
                          <a:latin typeface="+mn-lt"/>
                          <a:ea typeface="+mn-ea"/>
                          <a:cs typeface="+mn-cs"/>
                        </a:rPr>
                        <a:t>Clin Infect Dis. 2015;</a:t>
                      </a:r>
                      <a:r>
                        <a:rPr lang="fr-FR" sz="800" b="1" i="0" u="none" strike="noStrike" kern="1200" baseline="0" dirty="0">
                          <a:solidFill>
                            <a:schemeClr val="tx1"/>
                          </a:solidFill>
                          <a:latin typeface="+mn-lt"/>
                          <a:ea typeface="+mn-ea"/>
                          <a:cs typeface="+mn-cs"/>
                        </a:rPr>
                        <a:t>60</a:t>
                      </a:r>
                      <a:r>
                        <a:rPr lang="fr-FR" sz="800" b="0" i="0" u="none" strike="noStrike" kern="1200" baseline="0" dirty="0">
                          <a:solidFill>
                            <a:schemeClr val="tx1"/>
                          </a:solidFill>
                          <a:latin typeface="+mn-lt"/>
                          <a:ea typeface="+mn-ea"/>
                          <a:cs typeface="+mn-cs"/>
                        </a:rPr>
                        <a:t>(12):1829–36. doi:10.1093/cid/civ197.</a:t>
                      </a:r>
                    </a:p>
                    <a:p>
                      <a:r>
                        <a:rPr lang="en-US" sz="800" b="0" i="0" u="none" strike="noStrike" kern="1200" baseline="0" dirty="0">
                          <a:solidFill>
                            <a:schemeClr val="tx1"/>
                          </a:solidFill>
                          <a:latin typeface="+mn-lt"/>
                          <a:ea typeface="+mn-ea"/>
                          <a:cs typeface="+mn-cs"/>
                        </a:rPr>
                        <a:t>4. Kirby Institute. National update on HIV, viral hepatitis and sexually transmissible</a:t>
                      </a:r>
                    </a:p>
                    <a:p>
                      <a:r>
                        <a:rPr lang="en-US" sz="800" b="0" i="0" u="none" strike="noStrike" kern="1200" baseline="0" dirty="0">
                          <a:solidFill>
                            <a:schemeClr val="tx1"/>
                          </a:solidFill>
                          <a:latin typeface="+mn-lt"/>
                          <a:ea typeface="+mn-ea"/>
                          <a:cs typeface="+mn-cs"/>
                        </a:rPr>
                        <a:t>infections in Australia: 2009–2018. Sydney, Australia: Kirby Institute, UNSW Sydney; 2020.</a:t>
                      </a:r>
                    </a:p>
                    <a:p>
                      <a:r>
                        <a:rPr lang="en-US" sz="800" b="0" i="0" u="none" strike="noStrike" kern="1200" baseline="0" dirty="0">
                          <a:solidFill>
                            <a:schemeClr val="tx1"/>
                          </a:solidFill>
                          <a:latin typeface="+mn-lt"/>
                          <a:ea typeface="+mn-ea"/>
                          <a:cs typeface="+mn-cs"/>
                        </a:rPr>
                        <a:t>Available at: https://kirby.unsw.edu.au/report/national-update-hiv-viral-hepatitis-andsexually-</a:t>
                      </a:r>
                    </a:p>
                    <a:p>
                      <a:r>
                        <a:rPr lang="en-US" sz="800" b="0" i="0" u="none" strike="noStrike" kern="1200" baseline="0" dirty="0">
                          <a:solidFill>
                            <a:schemeClr val="tx1"/>
                          </a:solidFill>
                          <a:latin typeface="+mn-lt"/>
                          <a:ea typeface="+mn-ea"/>
                          <a:cs typeface="+mn-cs"/>
                        </a:rPr>
                        <a:t>transmissible-infections-australia-2009-2018 (accessed 2nd January 2021).</a:t>
                      </a:r>
                    </a:p>
                    <a:p>
                      <a:r>
                        <a:rPr lang="en-AU" sz="800" b="0" i="0" u="none" strike="noStrike" kern="1200" baseline="0" dirty="0">
                          <a:solidFill>
                            <a:schemeClr val="tx1"/>
                          </a:solidFill>
                          <a:latin typeface="+mn-lt"/>
                          <a:ea typeface="+mn-ea"/>
                          <a:cs typeface="+mn-cs"/>
                        </a:rPr>
                        <a:t>5. Kwon JA, Dore GJ, </a:t>
                      </a:r>
                      <a:r>
                        <a:rPr lang="en-AU" sz="800" b="0" i="0" u="none" strike="noStrike" kern="1200" baseline="0" dirty="0" err="1">
                          <a:solidFill>
                            <a:schemeClr val="tx1"/>
                          </a:solidFill>
                          <a:latin typeface="+mn-lt"/>
                          <a:ea typeface="+mn-ea"/>
                          <a:cs typeface="+mn-cs"/>
                        </a:rPr>
                        <a:t>Hajarizadeh</a:t>
                      </a:r>
                      <a:r>
                        <a:rPr lang="en-AU" sz="800" b="0" i="0" u="none" strike="noStrike" kern="1200" baseline="0" dirty="0">
                          <a:solidFill>
                            <a:schemeClr val="tx1"/>
                          </a:solidFill>
                          <a:latin typeface="+mn-lt"/>
                          <a:ea typeface="+mn-ea"/>
                          <a:cs typeface="+mn-cs"/>
                        </a:rPr>
                        <a:t> B, et al. Australia could miss the WHO hepatitis C virus</a:t>
                      </a:r>
                    </a:p>
                    <a:p>
                      <a:r>
                        <a:rPr lang="en-US" sz="800" b="0" i="0" u="none" strike="noStrike" kern="1200" baseline="0" dirty="0">
                          <a:solidFill>
                            <a:schemeClr val="tx1"/>
                          </a:solidFill>
                          <a:latin typeface="+mn-lt"/>
                          <a:ea typeface="+mn-ea"/>
                          <a:cs typeface="+mn-cs"/>
                        </a:rPr>
                        <a:t>elimination targets due to declining treatment uptake and ongoing burden of advanced liver</a:t>
                      </a:r>
                    </a:p>
                    <a:p>
                      <a:r>
                        <a:rPr lang="en-AU" sz="800" b="0" i="0" u="none" strike="noStrike" kern="1200" baseline="0" dirty="0">
                          <a:solidFill>
                            <a:schemeClr val="tx1"/>
                          </a:solidFill>
                          <a:latin typeface="+mn-lt"/>
                          <a:ea typeface="+mn-ea"/>
                          <a:cs typeface="+mn-cs"/>
                        </a:rPr>
                        <a:t>disease complications. </a:t>
                      </a:r>
                      <a:r>
                        <a:rPr lang="en-AU" sz="800" b="0" i="0" u="none" strike="noStrike" kern="1200" baseline="0" dirty="0" err="1">
                          <a:solidFill>
                            <a:schemeClr val="tx1"/>
                          </a:solidFill>
                          <a:latin typeface="+mn-lt"/>
                          <a:ea typeface="+mn-ea"/>
                          <a:cs typeface="+mn-cs"/>
                        </a:rPr>
                        <a:t>PLoS</a:t>
                      </a:r>
                      <a:r>
                        <a:rPr lang="en-AU" sz="800" b="0" i="0" u="none" strike="noStrike" kern="1200" baseline="0" dirty="0">
                          <a:solidFill>
                            <a:schemeClr val="tx1"/>
                          </a:solidFill>
                          <a:latin typeface="+mn-lt"/>
                          <a:ea typeface="+mn-ea"/>
                          <a:cs typeface="+mn-cs"/>
                        </a:rPr>
                        <a:t> One. 2021;</a:t>
                      </a:r>
                      <a:r>
                        <a:rPr lang="en-AU" sz="800" b="1" i="0" u="none" strike="noStrike" kern="1200" baseline="0" dirty="0">
                          <a:solidFill>
                            <a:schemeClr val="tx1"/>
                          </a:solidFill>
                          <a:latin typeface="+mn-lt"/>
                          <a:ea typeface="+mn-ea"/>
                          <a:cs typeface="+mn-cs"/>
                        </a:rPr>
                        <a:t>16</a:t>
                      </a:r>
                      <a:r>
                        <a:rPr lang="en-AU" sz="800" b="0" i="0" u="none" strike="noStrike" kern="1200" baseline="0" dirty="0">
                          <a:solidFill>
                            <a:schemeClr val="tx1"/>
                          </a:solidFill>
                          <a:latin typeface="+mn-lt"/>
                          <a:ea typeface="+mn-ea"/>
                          <a:cs typeface="+mn-cs"/>
                        </a:rPr>
                        <a:t>(9):e0257369. doi:10.1371/journal.pone.0257369.</a:t>
                      </a:r>
                    </a:p>
                    <a:p>
                      <a:r>
                        <a:rPr lang="en-US" sz="800" b="0" i="0" u="none" strike="noStrike" kern="1200" baseline="0" dirty="0">
                          <a:solidFill>
                            <a:schemeClr val="tx1"/>
                          </a:solidFill>
                          <a:latin typeface="+mn-lt"/>
                          <a:ea typeface="+mn-ea"/>
                          <a:cs typeface="+mn-cs"/>
                        </a:rPr>
                        <a:t>6. Australian Government, Department of Health. Fifth National Hepatitis Strategy 2018–</a:t>
                      </a:r>
                    </a:p>
                    <a:p>
                      <a:r>
                        <a:rPr lang="en-US" sz="800" b="0" i="0" u="none" strike="noStrike" kern="1200" baseline="0" dirty="0">
                          <a:solidFill>
                            <a:schemeClr val="tx1"/>
                          </a:solidFill>
                          <a:latin typeface="+mn-lt"/>
                          <a:ea typeface="+mn-ea"/>
                          <a:cs typeface="+mn-cs"/>
                        </a:rPr>
                        <a:t>2022. Canberra, Australia: Australian Government, Department of Health; 2018. Available at:</a:t>
                      </a:r>
                    </a:p>
                    <a:p>
                      <a:r>
                        <a:rPr lang="en-AU" sz="800" b="0" i="0" u="none" strike="noStrike" kern="1200" baseline="0" dirty="0">
                          <a:solidFill>
                            <a:schemeClr val="tx1"/>
                          </a:solidFill>
                          <a:latin typeface="+mn-lt"/>
                          <a:ea typeface="+mn-ea"/>
                          <a:cs typeface="+mn-cs"/>
                        </a:rPr>
                        <a:t>https://www.health.gov.au/internet/main/publishing.nsf/Content/ohp-bbvs-1//$File/Hep-CFifth-</a:t>
                      </a:r>
                    </a:p>
                    <a:p>
                      <a:r>
                        <a:rPr lang="en-US" sz="800" b="0" i="0" u="none" strike="noStrike" kern="1200" baseline="0" dirty="0">
                          <a:solidFill>
                            <a:schemeClr val="tx1"/>
                          </a:solidFill>
                          <a:latin typeface="+mn-lt"/>
                          <a:ea typeface="+mn-ea"/>
                          <a:cs typeface="+mn-cs"/>
                        </a:rPr>
                        <a:t>Nat-Strategy-2018-22.pdf (accessed 13th June 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b="0" i="0" u="none" strike="noStrike" kern="1200" baseline="0" dirty="0">
                          <a:solidFill>
                            <a:schemeClr val="tx1"/>
                          </a:solidFill>
                          <a:latin typeface="+mn-lt"/>
                          <a:ea typeface="+mn-ea"/>
                          <a:cs typeface="+mn-cs"/>
                        </a:rPr>
                        <a:t>7. Australian Government, Department of Health. National Notifiable Disease Surveillance</a:t>
                      </a:r>
                    </a:p>
                    <a:p>
                      <a:r>
                        <a:rPr lang="en-US" sz="800" b="0" i="0" u="none" strike="noStrike" kern="1200" baseline="0" dirty="0">
                          <a:solidFill>
                            <a:schemeClr val="tx1"/>
                          </a:solidFill>
                          <a:latin typeface="+mn-lt"/>
                          <a:ea typeface="+mn-ea"/>
                          <a:cs typeface="+mn-cs"/>
                        </a:rPr>
                        <a:t>System. Canberra, Australia: Australian Government, Department of Health; 2021. Available</a:t>
                      </a:r>
                    </a:p>
                    <a:p>
                      <a:r>
                        <a:rPr lang="en-US" sz="800" b="0" i="0" u="none" strike="noStrike" kern="1200" baseline="0" dirty="0">
                          <a:solidFill>
                            <a:schemeClr val="tx1"/>
                          </a:solidFill>
                          <a:latin typeface="+mn-lt"/>
                          <a:ea typeface="+mn-ea"/>
                          <a:cs typeface="+mn-cs"/>
                        </a:rPr>
                        <a:t>at: http://www9.health.gov.au/cda/source/cda-index.cfm (accessed 13th August 2021).</a:t>
                      </a:r>
                    </a:p>
                    <a:p>
                      <a:r>
                        <a:rPr lang="en-US" sz="800" b="0" i="0" u="none" strike="noStrike" kern="1200" baseline="0" dirty="0">
                          <a:solidFill>
                            <a:schemeClr val="tx1"/>
                          </a:solidFill>
                          <a:latin typeface="+mn-lt"/>
                          <a:ea typeface="+mn-ea"/>
                          <a:cs typeface="+mn-cs"/>
                        </a:rPr>
                        <a:t>8. O’Keefe D, </a:t>
                      </a:r>
                      <a:r>
                        <a:rPr lang="en-US" sz="800" b="0" i="0" u="none" strike="noStrike" kern="1200" baseline="0" dirty="0" err="1">
                          <a:solidFill>
                            <a:schemeClr val="tx1"/>
                          </a:solidFill>
                          <a:latin typeface="+mn-lt"/>
                          <a:ea typeface="+mn-ea"/>
                          <a:cs typeface="+mn-cs"/>
                        </a:rPr>
                        <a:t>Horyniak</a:t>
                      </a:r>
                      <a:r>
                        <a:rPr lang="en-US" sz="800" b="0" i="0" u="none" strike="noStrike" kern="1200" baseline="0" dirty="0">
                          <a:solidFill>
                            <a:schemeClr val="tx1"/>
                          </a:solidFill>
                          <a:latin typeface="+mn-lt"/>
                          <a:ea typeface="+mn-ea"/>
                          <a:cs typeface="+mn-cs"/>
                        </a:rPr>
                        <a:t> D, </a:t>
                      </a:r>
                      <a:r>
                        <a:rPr lang="en-US" sz="800" b="0" i="0" u="none" strike="noStrike" kern="1200" baseline="0" dirty="0" err="1">
                          <a:solidFill>
                            <a:schemeClr val="tx1"/>
                          </a:solidFill>
                          <a:latin typeface="+mn-lt"/>
                          <a:ea typeface="+mn-ea"/>
                          <a:cs typeface="+mn-cs"/>
                        </a:rPr>
                        <a:t>Dietze</a:t>
                      </a:r>
                      <a:r>
                        <a:rPr lang="en-US" sz="800" b="0" i="0" u="none" strike="noStrike" kern="1200" baseline="0" dirty="0">
                          <a:solidFill>
                            <a:schemeClr val="tx1"/>
                          </a:solidFill>
                          <a:latin typeface="+mn-lt"/>
                          <a:ea typeface="+mn-ea"/>
                          <a:cs typeface="+mn-cs"/>
                        </a:rPr>
                        <a:t> P. From initiating injecting drug use to regular</a:t>
                      </a:r>
                    </a:p>
                    <a:p>
                      <a:r>
                        <a:rPr lang="en-US" sz="800" b="0" i="0" u="none" strike="noStrike" kern="1200" baseline="0" dirty="0">
                          <a:solidFill>
                            <a:schemeClr val="tx1"/>
                          </a:solidFill>
                          <a:latin typeface="+mn-lt"/>
                          <a:ea typeface="+mn-ea"/>
                          <a:cs typeface="+mn-cs"/>
                        </a:rPr>
                        <a:t>injecting: retrospective survival analysis of injecting progression within a sample of</a:t>
                      </a:r>
                    </a:p>
                    <a:p>
                      <a:r>
                        <a:rPr lang="en-US" sz="800" b="0" i="0" u="none" strike="noStrike" kern="1200" baseline="0" dirty="0">
                          <a:solidFill>
                            <a:schemeClr val="tx1"/>
                          </a:solidFill>
                          <a:latin typeface="+mn-lt"/>
                          <a:ea typeface="+mn-ea"/>
                          <a:cs typeface="+mn-cs"/>
                        </a:rPr>
                        <a:t>people who inject drugs regularly. Drug Alcohol Depend. 2016;</a:t>
                      </a:r>
                      <a:r>
                        <a:rPr lang="en-US" sz="800" b="1" i="0" u="none" strike="noStrike" kern="1200" baseline="0" dirty="0">
                          <a:solidFill>
                            <a:schemeClr val="tx1"/>
                          </a:solidFill>
                          <a:latin typeface="+mn-lt"/>
                          <a:ea typeface="+mn-ea"/>
                          <a:cs typeface="+mn-cs"/>
                        </a:rPr>
                        <a:t>158</a:t>
                      </a:r>
                      <a:r>
                        <a:rPr lang="en-US" sz="800" b="0" i="0" u="none" strike="noStrike" kern="1200" baseline="0" dirty="0">
                          <a:solidFill>
                            <a:schemeClr val="tx1"/>
                          </a:solidFill>
                          <a:latin typeface="+mn-lt"/>
                          <a:ea typeface="+mn-ea"/>
                          <a:cs typeface="+mn-cs"/>
                        </a:rPr>
                        <a:t>:177–80. doi:10.1016/j.</a:t>
                      </a:r>
                    </a:p>
                    <a:p>
                      <a:r>
                        <a:rPr lang="en-AU" sz="800" b="0" i="0" u="none" strike="noStrike" kern="1200" baseline="0" dirty="0">
                          <a:solidFill>
                            <a:schemeClr val="tx1"/>
                          </a:solidFill>
                          <a:latin typeface="+mn-lt"/>
                          <a:ea typeface="+mn-ea"/>
                          <a:cs typeface="+mn-cs"/>
                        </a:rPr>
                        <a:t>drugalcdep.2015.11.022.</a:t>
                      </a:r>
                    </a:p>
                    <a:p>
                      <a:r>
                        <a:rPr lang="en-US" sz="800" b="0" i="0" u="none" strike="noStrike" kern="1200" baseline="0" dirty="0">
                          <a:solidFill>
                            <a:schemeClr val="tx1"/>
                          </a:solidFill>
                          <a:latin typeface="+mn-lt"/>
                          <a:ea typeface="+mn-ea"/>
                          <a:cs typeface="+mn-cs"/>
                        </a:rPr>
                        <a:t>9. Burnet Institute, Kirby Institute, and National Serology Reference Laboratory. The</a:t>
                      </a:r>
                    </a:p>
                    <a:p>
                      <a:r>
                        <a:rPr lang="en-US" sz="800" b="0" i="0" u="none" strike="noStrike" kern="1200" baseline="0" dirty="0">
                          <a:solidFill>
                            <a:schemeClr val="tx1"/>
                          </a:solidFill>
                          <a:latin typeface="+mn-lt"/>
                          <a:ea typeface="+mn-ea"/>
                          <a:cs typeface="+mn-cs"/>
                        </a:rPr>
                        <a:t>Australian Collaboration for Coordinated Enhanced Sentinel Surveillance of Sexually</a:t>
                      </a:r>
                    </a:p>
                    <a:p>
                      <a:r>
                        <a:rPr lang="en-US" sz="800" b="0" i="0" u="none" strike="noStrike" kern="1200" baseline="0" dirty="0" err="1">
                          <a:solidFill>
                            <a:schemeClr val="tx1"/>
                          </a:solidFill>
                          <a:latin typeface="+mn-lt"/>
                          <a:ea typeface="+mn-ea"/>
                          <a:cs typeface="+mn-cs"/>
                        </a:rPr>
                        <a:t>Transmisible</a:t>
                      </a:r>
                      <a:r>
                        <a:rPr lang="en-US" sz="800" b="0" i="0" u="none" strike="noStrike" kern="1200" baseline="0" dirty="0">
                          <a:solidFill>
                            <a:schemeClr val="tx1"/>
                          </a:solidFill>
                          <a:latin typeface="+mn-lt"/>
                          <a:ea typeface="+mn-ea"/>
                          <a:cs typeface="+mn-cs"/>
                        </a:rPr>
                        <a:t> Infections and Blood Borne Viruses (ACCESS). Melbourne, Australia: Burnet</a:t>
                      </a:r>
                    </a:p>
                    <a:p>
                      <a:r>
                        <a:rPr lang="en-US" sz="800" b="0" i="0" u="none" strike="noStrike" kern="1200" baseline="0" dirty="0">
                          <a:solidFill>
                            <a:schemeClr val="tx1"/>
                          </a:solidFill>
                          <a:latin typeface="+mn-lt"/>
                          <a:ea typeface="+mn-ea"/>
                          <a:cs typeface="+mn-cs"/>
                        </a:rPr>
                        <a:t>Institute, Kirby Institute, and National Serology Reference Laboratory; 2021. Available at:</a:t>
                      </a:r>
                    </a:p>
                    <a:p>
                      <a:r>
                        <a:rPr lang="en-US" sz="800" b="0" i="0" u="none" strike="noStrike" kern="1200" baseline="0" dirty="0">
                          <a:solidFill>
                            <a:schemeClr val="tx1"/>
                          </a:solidFill>
                          <a:latin typeface="+mn-lt"/>
                          <a:ea typeface="+mn-ea"/>
                          <a:cs typeface="+mn-cs"/>
                        </a:rPr>
                        <a:t>https://accessproject.org.au/ (accessed 15th May 2021).</a:t>
                      </a:r>
                    </a:p>
                    <a:p>
                      <a:r>
                        <a:rPr lang="en-US" sz="800" b="0" i="0" u="none" strike="noStrike" kern="1200" baseline="0" dirty="0">
                          <a:solidFill>
                            <a:schemeClr val="tx1"/>
                          </a:solidFill>
                          <a:latin typeface="+mn-lt"/>
                          <a:ea typeface="+mn-ea"/>
                          <a:cs typeface="+mn-cs"/>
                        </a:rPr>
                        <a:t>10. Callander D, Moreira C, El-Hayek C, et al. Monitoring the control of sexually transmissible</a:t>
                      </a:r>
                    </a:p>
                    <a:p>
                      <a:r>
                        <a:rPr lang="en-US" sz="800" b="0" i="0" u="none" strike="noStrike" kern="1200" baseline="0" dirty="0">
                          <a:solidFill>
                            <a:schemeClr val="tx1"/>
                          </a:solidFill>
                          <a:latin typeface="+mn-lt"/>
                          <a:ea typeface="+mn-ea"/>
                          <a:cs typeface="+mn-cs"/>
                        </a:rPr>
                        <a:t>infections and blood-borne viruses: protocol for the Australian Collaboration for</a:t>
                      </a:r>
                    </a:p>
                    <a:p>
                      <a:r>
                        <a:rPr lang="en-AU" sz="800" b="0" i="0" u="none" strike="noStrike" kern="1200" baseline="0" dirty="0">
                          <a:solidFill>
                            <a:schemeClr val="tx1"/>
                          </a:solidFill>
                          <a:latin typeface="+mn-lt"/>
                          <a:ea typeface="+mn-ea"/>
                          <a:cs typeface="+mn-cs"/>
                        </a:rPr>
                        <a:t>Coordinated Enhanced Sentinel Surveillance (ACCESS). JMIR Res </a:t>
                      </a:r>
                      <a:r>
                        <a:rPr lang="en-AU" sz="800" b="0" i="0" u="none" strike="noStrike" kern="1200" baseline="0" dirty="0" err="1">
                          <a:solidFill>
                            <a:schemeClr val="tx1"/>
                          </a:solidFill>
                          <a:latin typeface="+mn-lt"/>
                          <a:ea typeface="+mn-ea"/>
                          <a:cs typeface="+mn-cs"/>
                        </a:rPr>
                        <a:t>Protoc</a:t>
                      </a:r>
                      <a:r>
                        <a:rPr lang="en-AU" sz="800" b="0" i="0" u="none" strike="noStrike" kern="1200" baseline="0" dirty="0">
                          <a:solidFill>
                            <a:schemeClr val="tx1"/>
                          </a:solidFill>
                          <a:latin typeface="+mn-lt"/>
                          <a:ea typeface="+mn-ea"/>
                          <a:cs typeface="+mn-cs"/>
                        </a:rPr>
                        <a:t>. 2018;</a:t>
                      </a:r>
                      <a:r>
                        <a:rPr lang="en-AU" sz="800" b="1" i="0" u="none" strike="noStrike" kern="1200" baseline="0" dirty="0">
                          <a:solidFill>
                            <a:schemeClr val="tx1"/>
                          </a:solidFill>
                          <a:latin typeface="+mn-lt"/>
                          <a:ea typeface="+mn-ea"/>
                          <a:cs typeface="+mn-cs"/>
                        </a:rPr>
                        <a:t>7</a:t>
                      </a:r>
                      <a:r>
                        <a:rPr lang="en-AU" sz="800" b="0" i="0" u="none" strike="noStrike" kern="1200" baseline="0" dirty="0">
                          <a:solidFill>
                            <a:schemeClr val="tx1"/>
                          </a:solidFill>
                          <a:latin typeface="+mn-lt"/>
                          <a:ea typeface="+mn-ea"/>
                          <a:cs typeface="+mn-cs"/>
                        </a:rPr>
                        <a:t>(11):e11028.</a:t>
                      </a:r>
                    </a:p>
                    <a:p>
                      <a:r>
                        <a:rPr lang="en-AU" sz="800" b="0" i="0" u="none" strike="noStrike" kern="1200" baseline="0" dirty="0">
                          <a:solidFill>
                            <a:schemeClr val="tx1"/>
                          </a:solidFill>
                          <a:latin typeface="+mn-lt"/>
                          <a:ea typeface="+mn-ea"/>
                          <a:cs typeface="+mn-cs"/>
                        </a:rPr>
                        <a:t>doi:10.2196/11028.</a:t>
                      </a:r>
                    </a:p>
                    <a:p>
                      <a:r>
                        <a:rPr lang="en-US" sz="800" b="0" i="0" u="none" strike="noStrike" kern="1200" baseline="0" dirty="0">
                          <a:solidFill>
                            <a:schemeClr val="tx1"/>
                          </a:solidFill>
                          <a:latin typeface="+mn-lt"/>
                          <a:ea typeface="+mn-ea"/>
                          <a:cs typeface="+mn-cs"/>
                        </a:rPr>
                        <a:t>11. Nguyen L, </a:t>
                      </a:r>
                      <a:r>
                        <a:rPr lang="en-US" sz="800" b="0" i="0" u="none" strike="noStrike" kern="1200" baseline="0" dirty="0" err="1">
                          <a:solidFill>
                            <a:schemeClr val="tx1"/>
                          </a:solidFill>
                          <a:latin typeface="+mn-lt"/>
                          <a:ea typeface="+mn-ea"/>
                          <a:cs typeface="+mn-cs"/>
                        </a:rPr>
                        <a:t>Stoove</a:t>
                      </a:r>
                      <a:r>
                        <a:rPr lang="en-US" sz="800" b="0" i="0" u="none" strike="noStrike" kern="1200" baseline="0" dirty="0">
                          <a:solidFill>
                            <a:schemeClr val="tx1"/>
                          </a:solidFill>
                          <a:latin typeface="+mn-lt"/>
                          <a:ea typeface="+mn-ea"/>
                          <a:cs typeface="+mn-cs"/>
                        </a:rPr>
                        <a:t> M, Boyle D, et al. Privacy-preserving record linkage of deidentified</a:t>
                      </a:r>
                    </a:p>
                    <a:p>
                      <a:r>
                        <a:rPr lang="en-US" sz="800" b="0" i="0" u="none" strike="noStrike" kern="1200" baseline="0" dirty="0">
                          <a:solidFill>
                            <a:schemeClr val="tx1"/>
                          </a:solidFill>
                          <a:latin typeface="+mn-lt"/>
                          <a:ea typeface="+mn-ea"/>
                          <a:cs typeface="+mn-cs"/>
                        </a:rPr>
                        <a:t>records within a public health surveillance system: evaluation study. J Med Internet Res.</a:t>
                      </a:r>
                    </a:p>
                    <a:p>
                      <a:r>
                        <a:rPr lang="en-AU" sz="800" b="0" i="0" u="none" strike="noStrike" kern="1200" baseline="0" dirty="0">
                          <a:solidFill>
                            <a:schemeClr val="tx1"/>
                          </a:solidFill>
                          <a:latin typeface="+mn-lt"/>
                          <a:ea typeface="+mn-ea"/>
                          <a:cs typeface="+mn-cs"/>
                        </a:rPr>
                        <a:t>2020;</a:t>
                      </a:r>
                      <a:r>
                        <a:rPr lang="en-AU" sz="800" b="1" i="0" u="none" strike="noStrike" kern="1200" baseline="0" dirty="0">
                          <a:solidFill>
                            <a:schemeClr val="tx1"/>
                          </a:solidFill>
                          <a:latin typeface="+mn-lt"/>
                          <a:ea typeface="+mn-ea"/>
                          <a:cs typeface="+mn-cs"/>
                        </a:rPr>
                        <a:t>22</a:t>
                      </a:r>
                      <a:r>
                        <a:rPr lang="en-AU" sz="800" b="0" i="0" u="none" strike="noStrike" kern="1200" baseline="0" dirty="0">
                          <a:solidFill>
                            <a:schemeClr val="tx1"/>
                          </a:solidFill>
                          <a:latin typeface="+mn-lt"/>
                          <a:ea typeface="+mn-ea"/>
                          <a:cs typeface="+mn-cs"/>
                        </a:rPr>
                        <a:t>(6):e16757. doi:10.2196/16757.</a:t>
                      </a:r>
                    </a:p>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b="0" i="0" u="none" strike="noStrike" kern="1200" baseline="0" dirty="0">
                          <a:solidFill>
                            <a:schemeClr val="tx1"/>
                          </a:solidFill>
                          <a:latin typeface="+mn-lt"/>
                          <a:ea typeface="+mn-ea"/>
                          <a:cs typeface="+mn-cs"/>
                        </a:rPr>
                        <a:t>12. </a:t>
                      </a:r>
                      <a:r>
                        <a:rPr lang="en-AU" sz="800" b="0" i="0" u="none" strike="noStrike" kern="1200" baseline="0" dirty="0" err="1">
                          <a:solidFill>
                            <a:schemeClr val="tx1"/>
                          </a:solidFill>
                          <a:latin typeface="+mn-lt"/>
                          <a:ea typeface="+mn-ea"/>
                          <a:cs typeface="+mn-cs"/>
                        </a:rPr>
                        <a:t>Hajarizadeh</a:t>
                      </a:r>
                      <a:r>
                        <a:rPr lang="en-AU" sz="800" b="0" i="0" u="none" strike="noStrike" kern="1200" baseline="0" dirty="0">
                          <a:solidFill>
                            <a:schemeClr val="tx1"/>
                          </a:solidFill>
                          <a:latin typeface="+mn-lt"/>
                          <a:ea typeface="+mn-ea"/>
                          <a:cs typeface="+mn-cs"/>
                        </a:rPr>
                        <a:t> B, </a:t>
                      </a:r>
                      <a:r>
                        <a:rPr lang="en-AU" sz="800" b="0" i="0" u="none" strike="noStrike" kern="1200" baseline="0" dirty="0" err="1">
                          <a:solidFill>
                            <a:schemeClr val="tx1"/>
                          </a:solidFill>
                          <a:latin typeface="+mn-lt"/>
                          <a:ea typeface="+mn-ea"/>
                          <a:cs typeface="+mn-cs"/>
                        </a:rPr>
                        <a:t>Grebely</a:t>
                      </a:r>
                      <a:r>
                        <a:rPr lang="en-AU" sz="800" b="0" i="0" u="none" strike="noStrike" kern="1200" baseline="0" dirty="0">
                          <a:solidFill>
                            <a:schemeClr val="tx1"/>
                          </a:solidFill>
                          <a:latin typeface="+mn-lt"/>
                          <a:ea typeface="+mn-ea"/>
                          <a:cs typeface="+mn-cs"/>
                        </a:rPr>
                        <a:t> J, Byrne M, et al. Evaluation of hepatitis C treatment-</a:t>
                      </a:r>
                      <a:r>
                        <a:rPr lang="en-AU" sz="800" b="0" i="0" u="none" strike="noStrike" kern="1200" baseline="0" dirty="0" err="1">
                          <a:solidFill>
                            <a:schemeClr val="tx1"/>
                          </a:solidFill>
                          <a:latin typeface="+mn-lt"/>
                          <a:ea typeface="+mn-ea"/>
                          <a:cs typeface="+mn-cs"/>
                        </a:rPr>
                        <a:t>asprevention</a:t>
                      </a:r>
                      <a:endParaRPr lang="en-AU"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within Australian prisons (</a:t>
                      </a:r>
                      <a:r>
                        <a:rPr lang="en-US" sz="800" b="0" i="0" u="none" strike="noStrike" kern="1200" baseline="0" dirty="0" err="1">
                          <a:solidFill>
                            <a:schemeClr val="tx1"/>
                          </a:solidFill>
                          <a:latin typeface="+mn-lt"/>
                          <a:ea typeface="+mn-ea"/>
                          <a:cs typeface="+mn-cs"/>
                        </a:rPr>
                        <a:t>SToP</a:t>
                      </a:r>
                      <a:r>
                        <a:rPr lang="en-US" sz="800" b="0" i="0" u="none" strike="noStrike" kern="1200" baseline="0" dirty="0">
                          <a:solidFill>
                            <a:schemeClr val="tx1"/>
                          </a:solidFill>
                          <a:latin typeface="+mn-lt"/>
                          <a:ea typeface="+mn-ea"/>
                          <a:cs typeface="+mn-cs"/>
                        </a:rPr>
                        <a:t>-C): a prospective cohort study. Lancet</a:t>
                      </a:r>
                    </a:p>
                    <a:p>
                      <a:r>
                        <a:rPr lang="pt-BR" sz="800" b="0" i="0" u="none" strike="noStrike" kern="1200" baseline="0" dirty="0">
                          <a:solidFill>
                            <a:schemeClr val="tx1"/>
                          </a:solidFill>
                          <a:latin typeface="+mn-lt"/>
                          <a:ea typeface="+mn-ea"/>
                          <a:cs typeface="+mn-cs"/>
                        </a:rPr>
                        <a:t>Gastroenterol Hepatol. 2021;</a:t>
                      </a:r>
                      <a:r>
                        <a:rPr lang="pt-BR" sz="800" b="1" i="0" u="none" strike="noStrike" kern="1200" baseline="0" dirty="0">
                          <a:solidFill>
                            <a:schemeClr val="tx1"/>
                          </a:solidFill>
                          <a:latin typeface="+mn-lt"/>
                          <a:ea typeface="+mn-ea"/>
                          <a:cs typeface="+mn-cs"/>
                        </a:rPr>
                        <a:t>6</a:t>
                      </a:r>
                      <a:r>
                        <a:rPr lang="pt-BR" sz="800" b="0" i="0" u="none" strike="noStrike" kern="1200" baseline="0" dirty="0">
                          <a:solidFill>
                            <a:schemeClr val="tx1"/>
                          </a:solidFill>
                          <a:latin typeface="+mn-lt"/>
                          <a:ea typeface="+mn-ea"/>
                          <a:cs typeface="+mn-cs"/>
                        </a:rPr>
                        <a:t>(7):533–546. doi:10.1016/S2468-1253(21)00077-7.</a:t>
                      </a:r>
                    </a:p>
                    <a:p>
                      <a:r>
                        <a:rPr lang="en-US" sz="800" b="0" i="0" u="none" strike="noStrike" kern="1200" baseline="0" dirty="0">
                          <a:solidFill>
                            <a:schemeClr val="tx1"/>
                          </a:solidFill>
                          <a:latin typeface="+mn-lt"/>
                          <a:ea typeface="+mn-ea"/>
                          <a:cs typeface="+mn-cs"/>
                        </a:rPr>
                        <a:t>13. Yee J, Carson J, Hanson J, et al. Real world efficacy of antiviral therapy in chronic</a:t>
                      </a:r>
                    </a:p>
                    <a:p>
                      <a:r>
                        <a:rPr lang="en-AU" sz="800" b="0" i="0" u="none" strike="noStrike" kern="1200" baseline="0" dirty="0">
                          <a:solidFill>
                            <a:schemeClr val="tx1"/>
                          </a:solidFill>
                          <a:latin typeface="+mn-lt"/>
                          <a:ea typeface="+mn-ea"/>
                          <a:cs typeface="+mn-cs"/>
                        </a:rPr>
                        <a:t>hepatitis C in Australia (REACH-C). Sydney, Australia: Kirby Institute, UNSW Sydney; 2020.</a:t>
                      </a:r>
                    </a:p>
                    <a:p>
                      <a:r>
                        <a:rPr lang="en-US" sz="800" b="0" i="0" u="none" strike="noStrike" kern="1200" baseline="0" dirty="0">
                          <a:solidFill>
                            <a:schemeClr val="tx1"/>
                          </a:solidFill>
                          <a:latin typeface="+mn-lt"/>
                          <a:ea typeface="+mn-ea"/>
                          <a:cs typeface="+mn-cs"/>
                        </a:rPr>
                        <a:t>Available at: https://kirby.unsw.edu.au/project/reach-c (accessed 7th July 2021).</a:t>
                      </a:r>
                    </a:p>
                    <a:p>
                      <a:r>
                        <a:rPr lang="en-AU" sz="800" b="0" i="0" u="none" strike="noStrike" kern="1200" baseline="0" dirty="0">
                          <a:solidFill>
                            <a:schemeClr val="tx1"/>
                          </a:solidFill>
                          <a:latin typeface="+mn-lt"/>
                          <a:ea typeface="+mn-ea"/>
                          <a:cs typeface="+mn-cs"/>
                        </a:rPr>
                        <a:t>14. Carson JM, </a:t>
                      </a:r>
                      <a:r>
                        <a:rPr lang="en-AU" sz="800" b="0" i="0" u="none" strike="noStrike" kern="1200" baseline="0" dirty="0" err="1">
                          <a:solidFill>
                            <a:schemeClr val="tx1"/>
                          </a:solidFill>
                          <a:latin typeface="+mn-lt"/>
                          <a:ea typeface="+mn-ea"/>
                          <a:cs typeface="+mn-cs"/>
                        </a:rPr>
                        <a:t>Hajarizadeh</a:t>
                      </a:r>
                      <a:r>
                        <a:rPr lang="en-AU" sz="800" b="0" i="0" u="none" strike="noStrike" kern="1200" baseline="0" dirty="0">
                          <a:solidFill>
                            <a:schemeClr val="tx1"/>
                          </a:solidFill>
                          <a:latin typeface="+mn-lt"/>
                          <a:ea typeface="+mn-ea"/>
                          <a:cs typeface="+mn-cs"/>
                        </a:rPr>
                        <a:t> B, Hanson J, et al. Effectiveness of treatment for hepatitis C virus</a:t>
                      </a:r>
                    </a:p>
                    <a:p>
                      <a:r>
                        <a:rPr lang="en-US" sz="800" b="0" i="0" u="none" strike="noStrike" kern="1200" baseline="0" dirty="0">
                          <a:solidFill>
                            <a:schemeClr val="tx1"/>
                          </a:solidFill>
                          <a:latin typeface="+mn-lt"/>
                          <a:ea typeface="+mn-ea"/>
                          <a:cs typeface="+mn-cs"/>
                        </a:rPr>
                        <a:t>reinfection following direct acting antiviral therapy in the REACH-C cohort. Int J Drug Policy.</a:t>
                      </a:r>
                    </a:p>
                    <a:p>
                      <a:r>
                        <a:rPr lang="en-US" sz="800" b="0" i="0" u="none" strike="noStrike" kern="1200" baseline="0" dirty="0">
                          <a:solidFill>
                            <a:schemeClr val="tx1"/>
                          </a:solidFill>
                          <a:latin typeface="+mn-lt"/>
                          <a:ea typeface="+mn-ea"/>
                          <a:cs typeface="+mn-cs"/>
                        </a:rPr>
                        <a:t>2021; 103422 (online early). doi:10.1016/j.drugpo.2021.103422.</a:t>
                      </a:r>
                    </a:p>
                    <a:p>
                      <a:r>
                        <a:rPr lang="en-AU" sz="800" b="0" i="0" u="none" strike="noStrike" kern="1200" baseline="0" dirty="0">
                          <a:solidFill>
                            <a:schemeClr val="tx1"/>
                          </a:solidFill>
                          <a:latin typeface="+mn-lt"/>
                          <a:ea typeface="+mn-ea"/>
                          <a:cs typeface="+mn-cs"/>
                        </a:rPr>
                        <a:t>Hepatitis C Elimination in Australia 2021 77</a:t>
                      </a:r>
                    </a:p>
                    <a:p>
                      <a:r>
                        <a:rPr lang="en-US" sz="800" b="0" i="0" u="none" strike="noStrike" kern="1200" baseline="0" dirty="0">
                          <a:solidFill>
                            <a:schemeClr val="tx1"/>
                          </a:solidFill>
                          <a:latin typeface="+mn-lt"/>
                          <a:ea typeface="+mn-ea"/>
                          <a:cs typeface="+mn-cs"/>
                        </a:rPr>
                        <a:t>15. Yee J, Carson JM, </a:t>
                      </a:r>
                      <a:r>
                        <a:rPr lang="en-US" sz="800" b="0" i="0" u="none" strike="noStrike" kern="1200" baseline="0" dirty="0" err="1">
                          <a:solidFill>
                            <a:schemeClr val="tx1"/>
                          </a:solidFill>
                          <a:latin typeface="+mn-lt"/>
                          <a:ea typeface="+mn-ea"/>
                          <a:cs typeface="+mn-cs"/>
                        </a:rPr>
                        <a:t>Hajarizadeh</a:t>
                      </a:r>
                      <a:r>
                        <a:rPr lang="en-US" sz="800" b="0" i="0" u="none" strike="noStrike" kern="1200" baseline="0" dirty="0">
                          <a:solidFill>
                            <a:schemeClr val="tx1"/>
                          </a:solidFill>
                          <a:latin typeface="+mn-lt"/>
                          <a:ea typeface="+mn-ea"/>
                          <a:cs typeface="+mn-cs"/>
                        </a:rPr>
                        <a:t> B, et al. High effectiveness of broad access direct-acting</a:t>
                      </a:r>
                    </a:p>
                    <a:p>
                      <a:r>
                        <a:rPr lang="en-US" sz="800" b="0" i="0" u="none" strike="noStrike" kern="1200" baseline="0" dirty="0">
                          <a:solidFill>
                            <a:schemeClr val="tx1"/>
                          </a:solidFill>
                          <a:latin typeface="+mn-lt"/>
                          <a:ea typeface="+mn-ea"/>
                          <a:cs typeface="+mn-cs"/>
                        </a:rPr>
                        <a:t>antiviral therapy for hepatitis C in an Australian real-world cohort: the REACH-C study.</a:t>
                      </a:r>
                    </a:p>
                    <a:p>
                      <a:r>
                        <a:rPr lang="en-US" sz="800" b="0" i="0" u="none" strike="noStrike" kern="1200" baseline="0" dirty="0">
                          <a:solidFill>
                            <a:schemeClr val="tx1"/>
                          </a:solidFill>
                          <a:latin typeface="+mn-lt"/>
                          <a:ea typeface="+mn-ea"/>
                          <a:cs typeface="+mn-cs"/>
                        </a:rPr>
                        <a:t>Hepatology Communication. 2021; (online early).</a:t>
                      </a:r>
                    </a:p>
                    <a:p>
                      <a:r>
                        <a:rPr lang="en-US" sz="800" b="0" i="0" u="none" strike="noStrike" kern="1200" baseline="0" dirty="0">
                          <a:solidFill>
                            <a:schemeClr val="tx1"/>
                          </a:solidFill>
                          <a:latin typeface="+mn-lt"/>
                          <a:ea typeface="+mn-ea"/>
                          <a:cs typeface="+mn-cs"/>
                        </a:rPr>
                        <a:t>16. Australasian Society for HIV, Viral Hepatitis and Sexual Health Medicine (ASHM). National</a:t>
                      </a:r>
                    </a:p>
                    <a:p>
                      <a:r>
                        <a:rPr lang="en-AU" sz="800" b="0" i="0" u="none" strike="noStrike" kern="1200" baseline="0" dirty="0">
                          <a:solidFill>
                            <a:schemeClr val="tx1"/>
                          </a:solidFill>
                          <a:latin typeface="+mn-lt"/>
                          <a:ea typeface="+mn-ea"/>
                          <a:cs typeface="+mn-cs"/>
                        </a:rPr>
                        <a:t>Hepatitis C Testing Policy 2020. Darlinghurst, NSW, Australia: Australasian Society for HIV,</a:t>
                      </a:r>
                    </a:p>
                    <a:p>
                      <a:r>
                        <a:rPr lang="en-US" sz="800" b="0" i="0" u="none" strike="noStrike" kern="1200" baseline="0" dirty="0">
                          <a:solidFill>
                            <a:schemeClr val="tx1"/>
                          </a:solidFill>
                          <a:latin typeface="+mn-lt"/>
                          <a:ea typeface="+mn-ea"/>
                          <a:cs typeface="+mn-cs"/>
                        </a:rPr>
                        <a:t>Viral Hepatitis and Sexual Health Medicine (ASHM); 2020. Available at: http://testingportal.</a:t>
                      </a:r>
                    </a:p>
                    <a:p>
                      <a:r>
                        <a:rPr lang="en-US" sz="800" b="0" i="0" u="none" strike="noStrike" kern="1200" baseline="0" dirty="0">
                          <a:solidFill>
                            <a:schemeClr val="tx1"/>
                          </a:solidFill>
                          <a:latin typeface="+mn-lt"/>
                          <a:ea typeface="+mn-ea"/>
                          <a:cs typeface="+mn-cs"/>
                        </a:rPr>
                        <a:t>ashm.org.au/national-</a:t>
                      </a:r>
                      <a:r>
                        <a:rPr lang="en-US" sz="800" b="0" i="0" u="none" strike="noStrike" kern="1200" baseline="0" dirty="0" err="1">
                          <a:solidFill>
                            <a:schemeClr val="tx1"/>
                          </a:solidFill>
                          <a:latin typeface="+mn-lt"/>
                          <a:ea typeface="+mn-ea"/>
                          <a:cs typeface="+mn-cs"/>
                        </a:rPr>
                        <a:t>hcv</a:t>
                      </a:r>
                      <a:r>
                        <a:rPr lang="en-US" sz="800" b="0" i="0" u="none" strike="noStrike" kern="1200" baseline="0" dirty="0">
                          <a:solidFill>
                            <a:schemeClr val="tx1"/>
                          </a:solidFill>
                          <a:latin typeface="+mn-lt"/>
                          <a:ea typeface="+mn-ea"/>
                          <a:cs typeface="+mn-cs"/>
                        </a:rPr>
                        <a:t>-testing-policy/ (accessed 1st June 2021).</a:t>
                      </a:r>
                    </a:p>
                    <a:p>
                      <a:r>
                        <a:rPr lang="en-AU" sz="800" b="0" i="0" u="none" strike="noStrike" kern="1200" baseline="0" dirty="0">
                          <a:solidFill>
                            <a:schemeClr val="tx1"/>
                          </a:solidFill>
                          <a:latin typeface="+mn-lt"/>
                          <a:ea typeface="+mn-ea"/>
                          <a:cs typeface="+mn-cs"/>
                        </a:rPr>
                        <a:t>17. Bradley C, </a:t>
                      </a:r>
                      <a:r>
                        <a:rPr lang="en-AU" sz="800" b="0" i="0" u="none" strike="noStrike" kern="1200" baseline="0" dirty="0" err="1">
                          <a:solidFill>
                            <a:schemeClr val="tx1"/>
                          </a:solidFill>
                          <a:latin typeface="+mn-lt"/>
                          <a:ea typeface="+mn-ea"/>
                          <a:cs typeface="+mn-cs"/>
                        </a:rPr>
                        <a:t>Hengel</a:t>
                      </a:r>
                      <a:r>
                        <a:rPr lang="en-AU" sz="800" b="0" i="0" u="none" strike="noStrike" kern="1200" baseline="0" dirty="0">
                          <a:solidFill>
                            <a:schemeClr val="tx1"/>
                          </a:solidFill>
                          <a:latin typeface="+mn-lt"/>
                          <a:ea typeface="+mn-ea"/>
                          <a:cs typeface="+mn-cs"/>
                        </a:rPr>
                        <a:t> B, Crawford K, et al. Establishment of a sentinel surveillance network</a:t>
                      </a:r>
                    </a:p>
                    <a:p>
                      <a:r>
                        <a:rPr lang="en-US" sz="800" b="0" i="0" u="none" strike="noStrike" kern="1200" baseline="0" dirty="0">
                          <a:solidFill>
                            <a:schemeClr val="tx1"/>
                          </a:solidFill>
                          <a:latin typeface="+mn-lt"/>
                          <a:ea typeface="+mn-ea"/>
                          <a:cs typeface="+mn-cs"/>
                        </a:rPr>
                        <a:t>for sexually transmissible infections and blood borne viruses in Aboriginal primary care</a:t>
                      </a:r>
                    </a:p>
                    <a:p>
                      <a:r>
                        <a:rPr lang="en-US" sz="800" b="0" i="0" u="none" strike="noStrike" kern="1200" baseline="0" dirty="0">
                          <a:solidFill>
                            <a:schemeClr val="tx1"/>
                          </a:solidFill>
                          <a:latin typeface="+mn-lt"/>
                          <a:ea typeface="+mn-ea"/>
                          <a:cs typeface="+mn-cs"/>
                        </a:rPr>
                        <a:t>services across Australia: the ATLAS project. BMC Health Services Research. 2020;</a:t>
                      </a:r>
                      <a:r>
                        <a:rPr lang="en-US" sz="800" b="1" i="0" u="none" strike="noStrike" kern="1200" baseline="0" dirty="0">
                          <a:solidFill>
                            <a:schemeClr val="tx1"/>
                          </a:solidFill>
                          <a:latin typeface="+mn-lt"/>
                          <a:ea typeface="+mn-ea"/>
                          <a:cs typeface="+mn-cs"/>
                        </a:rPr>
                        <a:t>20</a:t>
                      </a:r>
                      <a:r>
                        <a:rPr lang="en-US" sz="800" b="0" i="0" u="none" strike="noStrike" kern="1200" baseline="0" dirty="0">
                          <a:solidFill>
                            <a:schemeClr val="tx1"/>
                          </a:solidFill>
                          <a:latin typeface="+mn-lt"/>
                          <a:ea typeface="+mn-ea"/>
                          <a:cs typeface="+mn-cs"/>
                        </a:rPr>
                        <a:t>(769).</a:t>
                      </a:r>
                    </a:p>
                    <a:p>
                      <a:r>
                        <a:rPr lang="en-AU" sz="800" b="0" i="0" u="none" strike="noStrike" kern="1200" baseline="0" dirty="0">
                          <a:solidFill>
                            <a:schemeClr val="tx1"/>
                          </a:solidFill>
                          <a:latin typeface="+mn-lt"/>
                          <a:ea typeface="+mn-ea"/>
                          <a:cs typeface="+mn-cs"/>
                        </a:rPr>
                        <a:t>doi.org/10.1186/s12913-020-05388-y.</a:t>
                      </a:r>
                    </a:p>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9703801"/>
                  </a:ext>
                </a:extLst>
              </a:tr>
            </a:tbl>
          </a:graphicData>
        </a:graphic>
      </p:graphicFrame>
      <p:sp>
        <p:nvSpPr>
          <p:cNvPr id="3" name="Footer Placeholder 2">
            <a:extLst>
              <a:ext uri="{FF2B5EF4-FFF2-40B4-BE49-F238E27FC236}">
                <a16:creationId xmlns:a16="http://schemas.microsoft.com/office/drawing/2014/main" id="{67A11448-967F-428C-9F03-EDFA0E34AA88}"/>
              </a:ext>
            </a:extLst>
          </p:cNvPr>
          <p:cNvSpPr>
            <a:spLocks noGrp="1"/>
          </p:cNvSpPr>
          <p:nvPr>
            <p:ph type="ftr" sz="quarter" idx="11"/>
          </p:nvPr>
        </p:nvSpPr>
        <p:spPr/>
        <p:txBody>
          <a:bodyPr/>
          <a:lstStyle/>
          <a:p>
            <a:r>
              <a:rPr lang="en-AU"/>
              <a:t>Hepatitis C Elimination in Australia 2021</a:t>
            </a:r>
            <a:endParaRPr lang="en-AU" dirty="0"/>
          </a:p>
        </p:txBody>
      </p:sp>
    </p:spTree>
    <p:extLst>
      <p:ext uri="{BB962C8B-B14F-4D97-AF65-F5344CB8AC3E}">
        <p14:creationId xmlns:p14="http://schemas.microsoft.com/office/powerpoint/2010/main" val="1450442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CB7B-21D9-4B9E-ADB6-7B310C3FC00B}"/>
              </a:ext>
            </a:extLst>
          </p:cNvPr>
          <p:cNvSpPr>
            <a:spLocks noGrp="1"/>
          </p:cNvSpPr>
          <p:nvPr>
            <p:ph type="title"/>
          </p:nvPr>
        </p:nvSpPr>
        <p:spPr/>
        <p:txBody>
          <a:bodyPr/>
          <a:lstStyle/>
          <a:p>
            <a:r>
              <a:rPr lang="en-US" dirty="0"/>
              <a:t>Reference list</a:t>
            </a:r>
            <a:endParaRPr lang="en-AU" dirty="0"/>
          </a:p>
        </p:txBody>
      </p:sp>
      <p:graphicFrame>
        <p:nvGraphicFramePr>
          <p:cNvPr id="5" name="Table 5">
            <a:extLst>
              <a:ext uri="{FF2B5EF4-FFF2-40B4-BE49-F238E27FC236}">
                <a16:creationId xmlns:a16="http://schemas.microsoft.com/office/drawing/2014/main" id="{083B1AA2-F85A-4D0D-9F09-482CBCC85D0C}"/>
              </a:ext>
            </a:extLst>
          </p:cNvPr>
          <p:cNvGraphicFramePr>
            <a:graphicFrameLocks noGrp="1"/>
          </p:cNvGraphicFramePr>
          <p:nvPr>
            <p:ph idx="1"/>
            <p:extLst>
              <p:ext uri="{D42A27DB-BD31-4B8C-83A1-F6EECF244321}">
                <p14:modId xmlns:p14="http://schemas.microsoft.com/office/powerpoint/2010/main" val="3509527116"/>
              </p:ext>
            </p:extLst>
          </p:nvPr>
        </p:nvGraphicFramePr>
        <p:xfrm>
          <a:off x="1055439" y="1825625"/>
          <a:ext cx="10081119" cy="4724400"/>
        </p:xfrm>
        <a:graphic>
          <a:graphicData uri="http://schemas.openxmlformats.org/drawingml/2006/table">
            <a:tbl>
              <a:tblPr firstRow="1" bandRow="1">
                <a:tableStyleId>{5940675A-B579-460E-94D1-54222C63F5DA}</a:tableStyleId>
              </a:tblPr>
              <a:tblGrid>
                <a:gridCol w="3360373">
                  <a:extLst>
                    <a:ext uri="{9D8B030D-6E8A-4147-A177-3AD203B41FA5}">
                      <a16:colId xmlns:a16="http://schemas.microsoft.com/office/drawing/2014/main" val="3167478967"/>
                    </a:ext>
                  </a:extLst>
                </a:gridCol>
                <a:gridCol w="3360373">
                  <a:extLst>
                    <a:ext uri="{9D8B030D-6E8A-4147-A177-3AD203B41FA5}">
                      <a16:colId xmlns:a16="http://schemas.microsoft.com/office/drawing/2014/main" val="3811001040"/>
                    </a:ext>
                  </a:extLst>
                </a:gridCol>
                <a:gridCol w="3360373">
                  <a:extLst>
                    <a:ext uri="{9D8B030D-6E8A-4147-A177-3AD203B41FA5}">
                      <a16:colId xmlns:a16="http://schemas.microsoft.com/office/drawing/2014/main" val="2032240259"/>
                    </a:ext>
                  </a:extLst>
                </a:gridCol>
              </a:tblGrid>
              <a:tr h="370840">
                <a:tc>
                  <a:txBody>
                    <a:bodyPr/>
                    <a:lstStyle/>
                    <a:p>
                      <a:r>
                        <a:rPr lang="en-US" sz="800" b="0" i="0" u="none" strike="noStrike" kern="1200" baseline="0" dirty="0">
                          <a:solidFill>
                            <a:schemeClr val="tx1"/>
                          </a:solidFill>
                          <a:latin typeface="+mn-lt"/>
                          <a:ea typeface="+mn-ea"/>
                          <a:cs typeface="+mn-cs"/>
                        </a:rPr>
                        <a:t>18. Heard S, Iversen J, Maher L. Australian Needle Syringe Program Survey. National Data</a:t>
                      </a:r>
                    </a:p>
                    <a:p>
                      <a:r>
                        <a:rPr lang="en-US" sz="800" b="0" i="0" u="none" strike="noStrike" kern="1200" baseline="0" dirty="0">
                          <a:solidFill>
                            <a:schemeClr val="tx1"/>
                          </a:solidFill>
                          <a:latin typeface="+mn-lt"/>
                          <a:ea typeface="+mn-ea"/>
                          <a:cs typeface="+mn-cs"/>
                        </a:rPr>
                        <a:t>Report 2016–2020: Prevalence of HIV, HCV and injecting and sexual </a:t>
                      </a:r>
                      <a:r>
                        <a:rPr lang="en-US" sz="800" b="0" i="0" u="none" strike="noStrike" kern="1200" baseline="0" dirty="0" err="1">
                          <a:solidFill>
                            <a:schemeClr val="tx1"/>
                          </a:solidFill>
                          <a:latin typeface="+mn-lt"/>
                          <a:ea typeface="+mn-ea"/>
                          <a:cs typeface="+mn-cs"/>
                        </a:rPr>
                        <a:t>behaviour</a:t>
                      </a:r>
                      <a:r>
                        <a:rPr lang="en-US" sz="800" b="0" i="0" u="none" strike="noStrike" kern="1200" baseline="0" dirty="0">
                          <a:solidFill>
                            <a:schemeClr val="tx1"/>
                          </a:solidFill>
                          <a:latin typeface="+mn-lt"/>
                          <a:ea typeface="+mn-ea"/>
                          <a:cs typeface="+mn-cs"/>
                        </a:rPr>
                        <a:t> among NSP</a:t>
                      </a:r>
                    </a:p>
                    <a:p>
                      <a:r>
                        <a:rPr lang="en-US" sz="800" b="0" i="0" u="none" strike="noStrike" kern="1200" baseline="0" dirty="0">
                          <a:solidFill>
                            <a:schemeClr val="tx1"/>
                          </a:solidFill>
                          <a:latin typeface="+mn-lt"/>
                          <a:ea typeface="+mn-ea"/>
                          <a:cs typeface="+mn-cs"/>
                        </a:rPr>
                        <a:t>attendees. Sydney, Australia: Kirby Institute, UNSW Sydney; 2021. Available at: https://kirby.</a:t>
                      </a:r>
                    </a:p>
                    <a:p>
                      <a:r>
                        <a:rPr lang="en-US" sz="800" b="0" i="0" u="none" strike="noStrike" kern="1200" baseline="0" dirty="0">
                          <a:solidFill>
                            <a:schemeClr val="tx1"/>
                          </a:solidFill>
                          <a:latin typeface="+mn-lt"/>
                          <a:ea typeface="+mn-ea"/>
                          <a:cs typeface="+mn-cs"/>
                        </a:rPr>
                        <a:t>unsw.edu.au/project/australian-needle-and-syringe-program-survey-ansps%20 (accessed</a:t>
                      </a:r>
                    </a:p>
                    <a:p>
                      <a:r>
                        <a:rPr lang="en-AU" sz="800" b="0" i="0" u="none" strike="noStrike" kern="1200" baseline="0" dirty="0">
                          <a:solidFill>
                            <a:schemeClr val="tx1"/>
                          </a:solidFill>
                          <a:latin typeface="+mn-lt"/>
                          <a:ea typeface="+mn-ea"/>
                          <a:cs typeface="+mn-cs"/>
                        </a:rPr>
                        <a:t>2nd August 2021).</a:t>
                      </a:r>
                    </a:p>
                    <a:p>
                      <a:r>
                        <a:rPr lang="it-IT" sz="800" b="0" i="0" u="none" strike="noStrike" kern="1200" baseline="0" dirty="0">
                          <a:solidFill>
                            <a:schemeClr val="tx1"/>
                          </a:solidFill>
                          <a:latin typeface="+mn-lt"/>
                          <a:ea typeface="+mn-ea"/>
                          <a:cs typeface="+mn-cs"/>
                        </a:rPr>
                        <a:t>19. Australian Government. Medicare Australia Statistics. Canberra, Australia: Australian</a:t>
                      </a:r>
                    </a:p>
                    <a:p>
                      <a:r>
                        <a:rPr lang="en-US" sz="800" b="0" i="0" u="none" strike="noStrike" kern="1200" baseline="0" dirty="0">
                          <a:solidFill>
                            <a:schemeClr val="tx1"/>
                          </a:solidFill>
                          <a:latin typeface="+mn-lt"/>
                          <a:ea typeface="+mn-ea"/>
                          <a:cs typeface="+mn-cs"/>
                        </a:rPr>
                        <a:t>Government, Department of Human Services; 2021. Available at: http://medicarestatistics.</a:t>
                      </a:r>
                    </a:p>
                    <a:p>
                      <a:r>
                        <a:rPr lang="en-US" sz="800" b="0" i="0" u="none" strike="noStrike" kern="1200" baseline="0" dirty="0">
                          <a:solidFill>
                            <a:schemeClr val="tx1"/>
                          </a:solidFill>
                          <a:latin typeface="+mn-lt"/>
                          <a:ea typeface="+mn-ea"/>
                          <a:cs typeface="+mn-cs"/>
                        </a:rPr>
                        <a:t>humanservices.gov.au/statistics/</a:t>
                      </a:r>
                      <a:r>
                        <a:rPr lang="en-US" sz="800" b="0" i="0" u="none" strike="noStrike" kern="1200" baseline="0" dirty="0" err="1">
                          <a:solidFill>
                            <a:schemeClr val="tx1"/>
                          </a:solidFill>
                          <a:latin typeface="+mn-lt"/>
                          <a:ea typeface="+mn-ea"/>
                          <a:cs typeface="+mn-cs"/>
                        </a:rPr>
                        <a:t>mbs_item.jsp</a:t>
                      </a:r>
                      <a:r>
                        <a:rPr lang="en-US" sz="800" b="0" i="0" u="none" strike="noStrike" kern="1200" baseline="0" dirty="0">
                          <a:solidFill>
                            <a:schemeClr val="tx1"/>
                          </a:solidFill>
                          <a:latin typeface="+mn-lt"/>
                          <a:ea typeface="+mn-ea"/>
                          <a:cs typeface="+mn-cs"/>
                        </a:rPr>
                        <a:t> (accessed 25th July 2021).</a:t>
                      </a:r>
                    </a:p>
                    <a:p>
                      <a:r>
                        <a:rPr lang="en-US" sz="800" b="0" i="0" u="none" strike="noStrike" kern="1200" baseline="0" dirty="0">
                          <a:solidFill>
                            <a:schemeClr val="tx1"/>
                          </a:solidFill>
                          <a:latin typeface="+mn-lt"/>
                          <a:ea typeface="+mn-ea"/>
                          <a:cs typeface="+mn-cs"/>
                        </a:rPr>
                        <a:t>20. Valerio H, </a:t>
                      </a:r>
                      <a:r>
                        <a:rPr lang="en-US" sz="800" b="0" i="0" u="none" strike="noStrike" kern="1200" baseline="0" dirty="0" err="1">
                          <a:solidFill>
                            <a:schemeClr val="tx1"/>
                          </a:solidFill>
                          <a:latin typeface="+mn-lt"/>
                          <a:ea typeface="+mn-ea"/>
                          <a:cs typeface="+mn-cs"/>
                        </a:rPr>
                        <a:t>Alavi</a:t>
                      </a:r>
                      <a:r>
                        <a:rPr lang="en-US" sz="800" b="0" i="0" u="none" strike="noStrike" kern="1200" baseline="0" dirty="0">
                          <a:solidFill>
                            <a:schemeClr val="tx1"/>
                          </a:solidFill>
                          <a:latin typeface="+mn-lt"/>
                          <a:ea typeface="+mn-ea"/>
                          <a:cs typeface="+mn-cs"/>
                        </a:rPr>
                        <a:t> M, Silk D, et al. Progress towards elimination of hepatitis C infection</a:t>
                      </a:r>
                    </a:p>
                    <a:p>
                      <a:r>
                        <a:rPr lang="en-US" sz="800" b="0" i="0" u="none" strike="noStrike" kern="1200" baseline="0" dirty="0">
                          <a:solidFill>
                            <a:schemeClr val="tx1"/>
                          </a:solidFill>
                          <a:latin typeface="+mn-lt"/>
                          <a:ea typeface="+mn-ea"/>
                          <a:cs typeface="+mn-cs"/>
                        </a:rPr>
                        <a:t>among people who inject drugs in Australia: the ETHOS Engage Study. Clin Infect Dis.</a:t>
                      </a:r>
                    </a:p>
                    <a:p>
                      <a:r>
                        <a:rPr lang="pt-BR" sz="800" b="0" i="0" u="none" strike="noStrike" kern="1200" baseline="0" dirty="0">
                          <a:solidFill>
                            <a:schemeClr val="tx1"/>
                          </a:solidFill>
                          <a:latin typeface="+mn-lt"/>
                          <a:ea typeface="+mn-ea"/>
                          <a:cs typeface="+mn-cs"/>
                        </a:rPr>
                        <a:t>2020;</a:t>
                      </a:r>
                      <a:r>
                        <a:rPr lang="pt-BR" sz="800" b="1" i="0" u="none" strike="noStrike" kern="1200" baseline="0" dirty="0">
                          <a:solidFill>
                            <a:schemeClr val="tx1"/>
                          </a:solidFill>
                          <a:latin typeface="+mn-lt"/>
                          <a:ea typeface="+mn-ea"/>
                          <a:cs typeface="+mn-cs"/>
                        </a:rPr>
                        <a:t>73</a:t>
                      </a:r>
                      <a:r>
                        <a:rPr lang="pt-BR" sz="800" b="0" i="0" u="none" strike="noStrike" kern="1200" baseline="0" dirty="0">
                          <a:solidFill>
                            <a:schemeClr val="tx1"/>
                          </a:solidFill>
                          <a:latin typeface="+mn-lt"/>
                          <a:ea typeface="+mn-ea"/>
                          <a:cs typeface="+mn-cs"/>
                        </a:rPr>
                        <a:t>(1):e69–e78. doi:10.1093/cid/ciaa571.</a:t>
                      </a:r>
                    </a:p>
                    <a:p>
                      <a:r>
                        <a:rPr lang="en-US" sz="800" b="0" i="0" u="none" strike="noStrike" kern="1200" baseline="0" dirty="0">
                          <a:solidFill>
                            <a:schemeClr val="tx1"/>
                          </a:solidFill>
                          <a:latin typeface="+mn-lt"/>
                          <a:ea typeface="+mn-ea"/>
                          <a:cs typeface="+mn-cs"/>
                        </a:rPr>
                        <a:t>21. Scott N, Sacks-Davis R, Wade AJ, et al. Australia needs to increase testing to achieve</a:t>
                      </a:r>
                    </a:p>
                    <a:p>
                      <a:r>
                        <a:rPr lang="sv-SE" sz="800" b="0" i="0" u="none" strike="noStrike" kern="1200" baseline="0" dirty="0">
                          <a:solidFill>
                            <a:schemeClr val="tx1"/>
                          </a:solidFill>
                          <a:latin typeface="+mn-lt"/>
                          <a:ea typeface="+mn-ea"/>
                          <a:cs typeface="+mn-cs"/>
                        </a:rPr>
                        <a:t>hepatitis C elimination. Med J Aust. 2020;</a:t>
                      </a:r>
                      <a:r>
                        <a:rPr lang="sv-SE" sz="800" b="1" i="0" u="none" strike="noStrike" kern="1200" baseline="0" dirty="0">
                          <a:solidFill>
                            <a:schemeClr val="tx1"/>
                          </a:solidFill>
                          <a:latin typeface="+mn-lt"/>
                          <a:ea typeface="+mn-ea"/>
                          <a:cs typeface="+mn-cs"/>
                        </a:rPr>
                        <a:t>212</a:t>
                      </a:r>
                      <a:r>
                        <a:rPr lang="sv-SE" sz="800" b="0" i="0" u="none" strike="noStrike" kern="1200" baseline="0" dirty="0">
                          <a:solidFill>
                            <a:schemeClr val="tx1"/>
                          </a:solidFill>
                          <a:latin typeface="+mn-lt"/>
                          <a:ea typeface="+mn-ea"/>
                          <a:cs typeface="+mn-cs"/>
                        </a:rPr>
                        <a:t>(8):365–370. doi:10.5694/mja2.50544.</a:t>
                      </a:r>
                    </a:p>
                    <a:p>
                      <a:r>
                        <a:rPr lang="en-US" sz="800" b="0" i="0" u="none" strike="noStrike" kern="1200" baseline="0" dirty="0">
                          <a:solidFill>
                            <a:schemeClr val="tx1"/>
                          </a:solidFill>
                          <a:latin typeface="+mn-lt"/>
                          <a:ea typeface="+mn-ea"/>
                          <a:cs typeface="+mn-cs"/>
                        </a:rPr>
                        <a:t>22. Kwon JA, Dore GJ, </a:t>
                      </a:r>
                      <a:r>
                        <a:rPr lang="en-US" sz="800" b="0" i="0" u="none" strike="noStrike" kern="1200" baseline="0" dirty="0" err="1">
                          <a:solidFill>
                            <a:schemeClr val="tx1"/>
                          </a:solidFill>
                          <a:latin typeface="+mn-lt"/>
                          <a:ea typeface="+mn-ea"/>
                          <a:cs typeface="+mn-cs"/>
                        </a:rPr>
                        <a:t>Grebely</a:t>
                      </a:r>
                      <a:r>
                        <a:rPr lang="en-US" sz="800" b="0" i="0" u="none" strike="noStrike" kern="1200" baseline="0" dirty="0">
                          <a:solidFill>
                            <a:schemeClr val="tx1"/>
                          </a:solidFill>
                          <a:latin typeface="+mn-lt"/>
                          <a:ea typeface="+mn-ea"/>
                          <a:cs typeface="+mn-cs"/>
                        </a:rPr>
                        <a:t> J, et al. Australia on track to achieve WHO HCV elimination</a:t>
                      </a:r>
                    </a:p>
                    <a:p>
                      <a:r>
                        <a:rPr lang="en-US" sz="800" b="0" i="0" u="none" strike="noStrike" kern="1200" baseline="0" dirty="0">
                          <a:solidFill>
                            <a:schemeClr val="tx1"/>
                          </a:solidFill>
                          <a:latin typeface="+mn-lt"/>
                          <a:ea typeface="+mn-ea"/>
                          <a:cs typeface="+mn-cs"/>
                        </a:rPr>
                        <a:t>targets following rapid initial DAA treatment uptake: a modelling study. J. Viral </a:t>
                      </a:r>
                      <a:r>
                        <a:rPr lang="en-US" sz="800" b="0" i="0" u="none" strike="noStrike" kern="1200" baseline="0" dirty="0" err="1">
                          <a:solidFill>
                            <a:schemeClr val="tx1"/>
                          </a:solidFill>
                          <a:latin typeface="+mn-lt"/>
                          <a:ea typeface="+mn-ea"/>
                          <a:cs typeface="+mn-cs"/>
                        </a:rPr>
                        <a:t>Hepat</a:t>
                      </a:r>
                      <a:r>
                        <a:rPr lang="en-US" sz="800" b="0" i="0" u="none" strike="noStrike" kern="1200" baseline="0" dirty="0">
                          <a:solidFill>
                            <a:schemeClr val="tx1"/>
                          </a:solidFill>
                          <a:latin typeface="+mn-lt"/>
                          <a:ea typeface="+mn-ea"/>
                          <a:cs typeface="+mn-cs"/>
                        </a:rPr>
                        <a:t>.</a:t>
                      </a:r>
                    </a:p>
                    <a:p>
                      <a:r>
                        <a:rPr lang="en-AU" sz="800" b="0" i="0" u="none" strike="noStrike" kern="1200" baseline="0" dirty="0">
                          <a:solidFill>
                            <a:schemeClr val="tx1"/>
                          </a:solidFill>
                          <a:latin typeface="+mn-lt"/>
                          <a:ea typeface="+mn-ea"/>
                          <a:cs typeface="+mn-cs"/>
                        </a:rPr>
                        <a:t>2019;</a:t>
                      </a:r>
                      <a:r>
                        <a:rPr lang="en-AU" sz="800" b="1" i="0" u="none" strike="noStrike" kern="1200" baseline="0" dirty="0">
                          <a:solidFill>
                            <a:schemeClr val="tx1"/>
                          </a:solidFill>
                          <a:latin typeface="+mn-lt"/>
                          <a:ea typeface="+mn-ea"/>
                          <a:cs typeface="+mn-cs"/>
                        </a:rPr>
                        <a:t>26</a:t>
                      </a:r>
                      <a:r>
                        <a:rPr lang="en-AU" sz="800" b="0" i="0" u="none" strike="noStrike" kern="1200" baseline="0" dirty="0">
                          <a:solidFill>
                            <a:schemeClr val="tx1"/>
                          </a:solidFill>
                          <a:latin typeface="+mn-lt"/>
                          <a:ea typeface="+mn-ea"/>
                          <a:cs typeface="+mn-cs"/>
                        </a:rPr>
                        <a:t>(1):83-92. doi:10.1111/jvh.13013.</a:t>
                      </a:r>
                    </a:p>
                    <a:p>
                      <a:r>
                        <a:rPr lang="en-US" sz="800" b="0" i="0" u="none" strike="noStrike" kern="1200" baseline="0" dirty="0">
                          <a:solidFill>
                            <a:schemeClr val="tx1"/>
                          </a:solidFill>
                          <a:latin typeface="+mn-lt"/>
                          <a:ea typeface="+mn-ea"/>
                          <a:cs typeface="+mn-cs"/>
                        </a:rPr>
                        <a:t>23. Martin NK, Thornton A, Hickman M, et al. Can Hepatitis C Virus (HCV) direct-acting</a:t>
                      </a:r>
                    </a:p>
                    <a:p>
                      <a:r>
                        <a:rPr lang="en-US" sz="800" b="0" i="0" u="none" strike="noStrike" kern="1200" baseline="0" dirty="0">
                          <a:solidFill>
                            <a:schemeClr val="tx1"/>
                          </a:solidFill>
                          <a:latin typeface="+mn-lt"/>
                          <a:ea typeface="+mn-ea"/>
                          <a:cs typeface="+mn-cs"/>
                        </a:rPr>
                        <a:t>antiviral treatment as prevention reverse the HCV epidemic among men who have sex</a:t>
                      </a:r>
                    </a:p>
                    <a:p>
                      <a:r>
                        <a:rPr lang="en-US" sz="800" b="0" i="0" u="none" strike="noStrike" kern="1200" baseline="0" dirty="0">
                          <a:solidFill>
                            <a:schemeClr val="tx1"/>
                          </a:solidFill>
                          <a:latin typeface="+mn-lt"/>
                          <a:ea typeface="+mn-ea"/>
                          <a:cs typeface="+mn-cs"/>
                        </a:rPr>
                        <a:t>with men in the United Kingdom? Epidemiological and modeling insights. Clin Infect Dis.</a:t>
                      </a:r>
                    </a:p>
                    <a:p>
                      <a:r>
                        <a:rPr lang="pt-BR" sz="800" b="0" i="0" u="none" strike="noStrike" kern="1200" baseline="0" dirty="0">
                          <a:solidFill>
                            <a:schemeClr val="tx1"/>
                          </a:solidFill>
                          <a:latin typeface="+mn-lt"/>
                          <a:ea typeface="+mn-ea"/>
                          <a:cs typeface="+mn-cs"/>
                        </a:rPr>
                        <a:t>2016;</a:t>
                      </a:r>
                      <a:r>
                        <a:rPr lang="pt-BR" sz="800" b="1" i="0" u="none" strike="noStrike" kern="1200" baseline="0" dirty="0">
                          <a:solidFill>
                            <a:schemeClr val="tx1"/>
                          </a:solidFill>
                          <a:latin typeface="+mn-lt"/>
                          <a:ea typeface="+mn-ea"/>
                          <a:cs typeface="+mn-cs"/>
                        </a:rPr>
                        <a:t>62</a:t>
                      </a:r>
                      <a:r>
                        <a:rPr lang="pt-BR" sz="800" b="0" i="0" u="none" strike="noStrike" kern="1200" baseline="0" dirty="0">
                          <a:solidFill>
                            <a:schemeClr val="tx1"/>
                          </a:solidFill>
                          <a:latin typeface="+mn-lt"/>
                          <a:ea typeface="+mn-ea"/>
                          <a:cs typeface="+mn-cs"/>
                        </a:rPr>
                        <a:t>(9):1072-1080. doi:10.1093/cid/ciw075.</a:t>
                      </a:r>
                      <a:endParaRPr lang="en-A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pt-BR"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24. Scott N, McBryde ES, Thompson A, et al. Treatment scale-up to achieve global</a:t>
                      </a:r>
                    </a:p>
                    <a:p>
                      <a:r>
                        <a:rPr lang="en-US" sz="800" b="0" i="0" u="none" strike="noStrike" kern="1200" baseline="0" dirty="0">
                          <a:solidFill>
                            <a:schemeClr val="tx1"/>
                          </a:solidFill>
                          <a:latin typeface="+mn-lt"/>
                          <a:ea typeface="+mn-ea"/>
                          <a:cs typeface="+mn-cs"/>
                        </a:rPr>
                        <a:t>HCV incidence and mortality elimination targets: a cost-effectiveness model. Gut.</a:t>
                      </a:r>
                    </a:p>
                    <a:p>
                      <a:r>
                        <a:rPr lang="en-AU" sz="800" b="0" i="0" u="none" strike="noStrike" kern="1200" baseline="0" dirty="0">
                          <a:solidFill>
                            <a:schemeClr val="tx1"/>
                          </a:solidFill>
                          <a:latin typeface="+mn-lt"/>
                          <a:ea typeface="+mn-ea"/>
                          <a:cs typeface="+mn-cs"/>
                        </a:rPr>
                        <a:t>2017;</a:t>
                      </a:r>
                      <a:r>
                        <a:rPr lang="en-AU" sz="800" b="1" i="0" u="none" strike="noStrike" kern="1200" baseline="0" dirty="0">
                          <a:solidFill>
                            <a:schemeClr val="tx1"/>
                          </a:solidFill>
                          <a:latin typeface="+mn-lt"/>
                          <a:ea typeface="+mn-ea"/>
                          <a:cs typeface="+mn-cs"/>
                        </a:rPr>
                        <a:t>66</a:t>
                      </a:r>
                      <a:r>
                        <a:rPr lang="en-AU" sz="800" b="0" i="0" u="none" strike="noStrike" kern="1200" baseline="0" dirty="0">
                          <a:solidFill>
                            <a:schemeClr val="tx1"/>
                          </a:solidFill>
                          <a:latin typeface="+mn-lt"/>
                          <a:ea typeface="+mn-ea"/>
                          <a:cs typeface="+mn-cs"/>
                        </a:rPr>
                        <a:t>(8):1507–1515. doi:10.1136/gutjnl-2016-311504.</a:t>
                      </a:r>
                    </a:p>
                    <a:p>
                      <a:r>
                        <a:rPr lang="en-US" sz="800" b="0" i="0" u="none" strike="noStrike" kern="1200" baseline="0" dirty="0">
                          <a:solidFill>
                            <a:schemeClr val="tx1"/>
                          </a:solidFill>
                          <a:latin typeface="+mn-lt"/>
                          <a:ea typeface="+mn-ea"/>
                          <a:cs typeface="+mn-cs"/>
                        </a:rPr>
                        <a:t>25. Stafford F, Dore GJ, </a:t>
                      </a:r>
                      <a:r>
                        <a:rPr lang="en-US" sz="800" b="0" i="0" u="none" strike="noStrike" kern="1200" baseline="0" dirty="0" err="1">
                          <a:solidFill>
                            <a:schemeClr val="tx1"/>
                          </a:solidFill>
                          <a:latin typeface="+mn-lt"/>
                          <a:ea typeface="+mn-ea"/>
                          <a:cs typeface="+mn-cs"/>
                        </a:rPr>
                        <a:t>Clackett</a:t>
                      </a:r>
                      <a:r>
                        <a:rPr lang="en-US" sz="800" b="0" i="0" u="none" strike="noStrike" kern="1200" baseline="0" dirty="0">
                          <a:solidFill>
                            <a:schemeClr val="tx1"/>
                          </a:solidFill>
                          <a:latin typeface="+mn-lt"/>
                          <a:ea typeface="+mn-ea"/>
                          <a:cs typeface="+mn-cs"/>
                        </a:rPr>
                        <a:t> S, et al. Prescribing of direct-acting antiviral therapy by</a:t>
                      </a:r>
                    </a:p>
                    <a:p>
                      <a:r>
                        <a:rPr lang="en-US" sz="800" b="0" i="0" u="none" strike="noStrike" kern="1200" baseline="0" dirty="0">
                          <a:solidFill>
                            <a:schemeClr val="tx1"/>
                          </a:solidFill>
                          <a:latin typeface="+mn-lt"/>
                          <a:ea typeface="+mn-ea"/>
                          <a:cs typeface="+mn-cs"/>
                        </a:rPr>
                        <a:t>general practitioners for people with hepatitis C in an unrestricted treatment program. Med J</a:t>
                      </a:r>
                    </a:p>
                    <a:p>
                      <a:r>
                        <a:rPr lang="en-US" sz="800" b="0" i="0" u="none" strike="noStrike" kern="1200" baseline="0" dirty="0">
                          <a:solidFill>
                            <a:schemeClr val="tx1"/>
                          </a:solidFill>
                          <a:latin typeface="+mn-lt"/>
                          <a:ea typeface="+mn-ea"/>
                          <a:cs typeface="+mn-cs"/>
                        </a:rPr>
                        <a:t>Aust. 2021; (online early). doi:10.5694/mja2.51204.</a:t>
                      </a:r>
                    </a:p>
                    <a:p>
                      <a:r>
                        <a:rPr lang="en-AU" sz="800" b="0" i="0" u="none" strike="noStrike" kern="1200" baseline="0" dirty="0">
                          <a:solidFill>
                            <a:schemeClr val="tx1"/>
                          </a:solidFill>
                          <a:latin typeface="+mn-lt"/>
                          <a:ea typeface="+mn-ea"/>
                          <a:cs typeface="+mn-cs"/>
                        </a:rPr>
                        <a:t>26. National Prisons Hepatitis Network. Sydney, Australia: Kirby Institute, UNSW Sydney;</a:t>
                      </a:r>
                    </a:p>
                    <a:p>
                      <a:r>
                        <a:rPr lang="en-US" sz="800" b="0" i="0" u="none" strike="noStrike" kern="1200" baseline="0" dirty="0">
                          <a:solidFill>
                            <a:schemeClr val="tx1"/>
                          </a:solidFill>
                          <a:latin typeface="+mn-lt"/>
                          <a:ea typeface="+mn-ea"/>
                          <a:cs typeface="+mn-cs"/>
                        </a:rPr>
                        <a:t>2021. Available at: https://www.nphn.net.au/about (accessed 5th March 2021).</a:t>
                      </a:r>
                    </a:p>
                    <a:p>
                      <a:r>
                        <a:rPr lang="en-AU" sz="800" b="0" i="0" u="none" strike="noStrike" kern="1200" baseline="0" dirty="0">
                          <a:solidFill>
                            <a:schemeClr val="tx1"/>
                          </a:solidFill>
                          <a:latin typeface="+mn-lt"/>
                          <a:ea typeface="+mn-ea"/>
                          <a:cs typeface="+mn-cs"/>
                        </a:rPr>
                        <a:t>27. MacLachlan J, Smith C, </a:t>
                      </a:r>
                      <a:r>
                        <a:rPr lang="en-AU" sz="800" b="0" i="0" u="none" strike="noStrike" kern="1200" baseline="0" dirty="0" err="1">
                          <a:solidFill>
                            <a:schemeClr val="tx1"/>
                          </a:solidFill>
                          <a:latin typeface="+mn-lt"/>
                          <a:ea typeface="+mn-ea"/>
                          <a:cs typeface="+mn-cs"/>
                        </a:rPr>
                        <a:t>Towell</a:t>
                      </a:r>
                      <a:r>
                        <a:rPr lang="en-AU" sz="800" b="0" i="0" u="none" strike="noStrike" kern="1200" baseline="0" dirty="0">
                          <a:solidFill>
                            <a:schemeClr val="tx1"/>
                          </a:solidFill>
                          <a:latin typeface="+mn-lt"/>
                          <a:ea typeface="+mn-ea"/>
                          <a:cs typeface="+mn-cs"/>
                        </a:rPr>
                        <a:t> T, et al. Viral Hepatitis Mapping Project: National Report</a:t>
                      </a:r>
                    </a:p>
                    <a:p>
                      <a:r>
                        <a:rPr lang="en-AU" sz="800" b="0" i="0" u="none" strike="noStrike" kern="1200" baseline="0" dirty="0">
                          <a:solidFill>
                            <a:schemeClr val="tx1"/>
                          </a:solidFill>
                          <a:latin typeface="+mn-lt"/>
                          <a:ea typeface="+mn-ea"/>
                          <a:cs typeface="+mn-cs"/>
                        </a:rPr>
                        <a:t>2019–2020. Darlinghurst, NSW, Australia: Australasian Society for HIV, Viral Hepatitis and</a:t>
                      </a:r>
                    </a:p>
                    <a:p>
                      <a:r>
                        <a:rPr lang="en-US" sz="800" b="0" i="0" u="none" strike="noStrike" kern="1200" baseline="0" dirty="0">
                          <a:solidFill>
                            <a:schemeClr val="tx1"/>
                          </a:solidFill>
                          <a:latin typeface="+mn-lt"/>
                          <a:ea typeface="+mn-ea"/>
                          <a:cs typeface="+mn-cs"/>
                        </a:rPr>
                        <a:t>Sexual Health Medicine (ASHM); 2021. Available at: https://ashm.org.au/programs/Viral-</a:t>
                      </a:r>
                    </a:p>
                    <a:p>
                      <a:r>
                        <a:rPr lang="en-US" sz="800" b="0" i="0" u="none" strike="noStrike" kern="1200" baseline="0" dirty="0">
                          <a:solidFill>
                            <a:schemeClr val="tx1"/>
                          </a:solidFill>
                          <a:latin typeface="+mn-lt"/>
                          <a:ea typeface="+mn-ea"/>
                          <a:cs typeface="+mn-cs"/>
                        </a:rPr>
                        <a:t>Hepatitis-Mapping-Project/ (accessed 15th October 2021).</a:t>
                      </a:r>
                    </a:p>
                    <a:p>
                      <a:r>
                        <a:rPr lang="en-US" sz="800" b="0" i="0" u="none" strike="noStrike" kern="1200" baseline="0" dirty="0">
                          <a:solidFill>
                            <a:schemeClr val="tx1"/>
                          </a:solidFill>
                          <a:latin typeface="+mn-lt"/>
                          <a:ea typeface="+mn-ea"/>
                          <a:cs typeface="+mn-cs"/>
                        </a:rPr>
                        <a:t>28. Traeger MW, Pedrana AE, van Santen DK, et al. The impact of universal access to </a:t>
                      </a:r>
                      <a:r>
                        <a:rPr lang="en-US" sz="800" b="0" i="0" u="none" strike="noStrike" kern="1200" baseline="0" dirty="0" err="1">
                          <a:solidFill>
                            <a:schemeClr val="tx1"/>
                          </a:solidFill>
                          <a:latin typeface="+mn-lt"/>
                          <a:ea typeface="+mn-ea"/>
                          <a:cs typeface="+mn-cs"/>
                        </a:rPr>
                        <a:t>directacting</a:t>
                      </a:r>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antiviral therapy on the hepatitis C cascade of care among individuals attending</a:t>
                      </a:r>
                    </a:p>
                    <a:p>
                      <a:r>
                        <a:rPr lang="en-US" sz="800" b="0" i="0" u="none" strike="noStrike" kern="1200" baseline="0" dirty="0">
                          <a:solidFill>
                            <a:schemeClr val="tx1"/>
                          </a:solidFill>
                          <a:latin typeface="+mn-lt"/>
                          <a:ea typeface="+mn-ea"/>
                          <a:cs typeface="+mn-cs"/>
                        </a:rPr>
                        <a:t>primary and community health services. </a:t>
                      </a:r>
                      <a:r>
                        <a:rPr lang="en-US" sz="800" b="0" i="0" u="none" strike="noStrike" kern="1200" baseline="0" dirty="0" err="1">
                          <a:solidFill>
                            <a:schemeClr val="tx1"/>
                          </a:solidFill>
                          <a:latin typeface="+mn-lt"/>
                          <a:ea typeface="+mn-ea"/>
                          <a:cs typeface="+mn-cs"/>
                        </a:rPr>
                        <a:t>PLoS</a:t>
                      </a:r>
                      <a:r>
                        <a:rPr lang="en-US" sz="800" b="0" i="0" u="none" strike="noStrike" kern="1200" baseline="0" dirty="0">
                          <a:solidFill>
                            <a:schemeClr val="tx1"/>
                          </a:solidFill>
                          <a:latin typeface="+mn-lt"/>
                          <a:ea typeface="+mn-ea"/>
                          <a:cs typeface="+mn-cs"/>
                        </a:rPr>
                        <a:t> One. 2020;</a:t>
                      </a:r>
                      <a:r>
                        <a:rPr lang="en-US" sz="800" b="1" i="0" u="none" strike="noStrike" kern="1200" baseline="0" dirty="0">
                          <a:solidFill>
                            <a:schemeClr val="tx1"/>
                          </a:solidFill>
                          <a:latin typeface="+mn-lt"/>
                          <a:ea typeface="+mn-ea"/>
                          <a:cs typeface="+mn-cs"/>
                        </a:rPr>
                        <a:t>15</a:t>
                      </a:r>
                      <a:r>
                        <a:rPr lang="en-US" sz="800" b="0" i="0" u="none" strike="noStrike" kern="1200" baseline="0" dirty="0">
                          <a:solidFill>
                            <a:schemeClr val="tx1"/>
                          </a:solidFill>
                          <a:latin typeface="+mn-lt"/>
                          <a:ea typeface="+mn-ea"/>
                          <a:cs typeface="+mn-cs"/>
                        </a:rPr>
                        <a:t>(6):e0235445. doi:10.1371/</a:t>
                      </a:r>
                    </a:p>
                    <a:p>
                      <a:r>
                        <a:rPr lang="en-AU" sz="800" b="0" i="0" u="none" strike="noStrike" kern="1200" baseline="0" dirty="0">
                          <a:solidFill>
                            <a:schemeClr val="tx1"/>
                          </a:solidFill>
                          <a:latin typeface="+mn-lt"/>
                          <a:ea typeface="+mn-ea"/>
                          <a:cs typeface="+mn-cs"/>
                        </a:rPr>
                        <a:t>journal.pone.0235445.</a:t>
                      </a:r>
                    </a:p>
                    <a:p>
                      <a:r>
                        <a:rPr lang="en-AU" sz="800" b="0" i="0" u="none" strike="noStrike" kern="1200" baseline="0" dirty="0">
                          <a:solidFill>
                            <a:schemeClr val="tx1"/>
                          </a:solidFill>
                          <a:latin typeface="+mn-lt"/>
                          <a:ea typeface="+mn-ea"/>
                          <a:cs typeface="+mn-cs"/>
                        </a:rPr>
                        <a:t>29. Butler T, Simpson M. National prison entrant’s blood-borne virus survey report 2004,</a:t>
                      </a:r>
                    </a:p>
                    <a:p>
                      <a:r>
                        <a:rPr lang="en-US" sz="800" b="0" i="0" u="none" strike="noStrike" kern="1200" baseline="0" dirty="0">
                          <a:solidFill>
                            <a:schemeClr val="tx1"/>
                          </a:solidFill>
                          <a:latin typeface="+mn-lt"/>
                          <a:ea typeface="+mn-ea"/>
                          <a:cs typeface="+mn-cs"/>
                        </a:rPr>
                        <a:t>2007, 2010, 2013 and 2016. Sydney, Australia: Kirby Institute, UNSW Sydney; 2017. Available</a:t>
                      </a:r>
                    </a:p>
                    <a:p>
                      <a:r>
                        <a:rPr lang="da-DK" sz="800" b="0" i="0" u="none" strike="noStrike" kern="1200" baseline="0" dirty="0">
                          <a:solidFill>
                            <a:schemeClr val="tx1"/>
                          </a:solidFill>
                          <a:latin typeface="+mn-lt"/>
                          <a:ea typeface="+mn-ea"/>
                          <a:cs typeface="+mn-cs"/>
                        </a:rPr>
                        <a:t>at: https://kirby.unsw.edu.au/report/national-prison-entrants-bloodborne-virus-and-riskbehaviour-</a:t>
                      </a:r>
                    </a:p>
                    <a:p>
                      <a:r>
                        <a:rPr lang="en-US" sz="800" b="0" i="0" u="none" strike="noStrike" kern="1200" baseline="0" dirty="0">
                          <a:solidFill>
                            <a:schemeClr val="tx1"/>
                          </a:solidFill>
                          <a:latin typeface="+mn-lt"/>
                          <a:ea typeface="+mn-ea"/>
                          <a:cs typeface="+mn-cs"/>
                        </a:rPr>
                        <a:t>survey-report-2004-2007-2010 (accessed 22nd August 2021).</a:t>
                      </a:r>
                    </a:p>
                    <a:p>
                      <a:r>
                        <a:rPr lang="en-AU" sz="800" b="0" i="0" u="none" strike="noStrike" kern="1200" baseline="0" dirty="0">
                          <a:solidFill>
                            <a:schemeClr val="tx1"/>
                          </a:solidFill>
                          <a:latin typeface="+mn-lt"/>
                          <a:ea typeface="+mn-ea"/>
                          <a:cs typeface="+mn-cs"/>
                        </a:rPr>
                        <a:t>78 Hepatitis C Elimination in Australia 2021</a:t>
                      </a:r>
                    </a:p>
                    <a:p>
                      <a:endParaRPr lang="en-A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800" b="0" i="0" u="none" strike="noStrike" kern="1200" baseline="0" dirty="0">
                          <a:solidFill>
                            <a:schemeClr val="tx1"/>
                          </a:solidFill>
                          <a:latin typeface="+mn-lt"/>
                          <a:ea typeface="+mn-ea"/>
                          <a:cs typeface="+mn-cs"/>
                        </a:rPr>
                        <a:t>30. Australia and New Zealand Liver and Intestinal Transplant Registry. Melbourne, Australia:</a:t>
                      </a:r>
                    </a:p>
                    <a:p>
                      <a:r>
                        <a:rPr lang="en-US" sz="800" b="0" i="0" u="none" strike="noStrike" kern="1200" baseline="0" dirty="0">
                          <a:solidFill>
                            <a:schemeClr val="tx1"/>
                          </a:solidFill>
                          <a:latin typeface="+mn-lt"/>
                          <a:ea typeface="+mn-ea"/>
                          <a:cs typeface="+mn-cs"/>
                        </a:rPr>
                        <a:t>Austin Hospital; 2021. Available at: https://www.anzlitr.org/ (accessed 15th June 2021).</a:t>
                      </a:r>
                    </a:p>
                    <a:p>
                      <a:r>
                        <a:rPr lang="en-US" sz="800" b="0" i="0" u="none" strike="noStrike" kern="1200" baseline="0" dirty="0">
                          <a:solidFill>
                            <a:schemeClr val="tx1"/>
                          </a:solidFill>
                          <a:latin typeface="+mn-lt"/>
                          <a:ea typeface="+mn-ea"/>
                          <a:cs typeface="+mn-cs"/>
                        </a:rPr>
                        <a:t>31. </a:t>
                      </a:r>
                      <a:r>
                        <a:rPr lang="en-US" sz="800" b="0" i="0" u="none" strike="noStrike" kern="1200" baseline="0" dirty="0" err="1">
                          <a:solidFill>
                            <a:schemeClr val="tx1"/>
                          </a:solidFill>
                          <a:latin typeface="+mn-lt"/>
                          <a:ea typeface="+mn-ea"/>
                          <a:cs typeface="+mn-cs"/>
                        </a:rPr>
                        <a:t>Broady</a:t>
                      </a:r>
                      <a:r>
                        <a:rPr lang="en-US" sz="800" b="0" i="0" u="none" strike="noStrike" kern="1200" baseline="0" dirty="0">
                          <a:solidFill>
                            <a:schemeClr val="tx1"/>
                          </a:solidFill>
                          <a:latin typeface="+mn-lt"/>
                          <a:ea typeface="+mn-ea"/>
                          <a:cs typeface="+mn-cs"/>
                        </a:rPr>
                        <a:t> TR, </a:t>
                      </a:r>
                      <a:r>
                        <a:rPr lang="en-US" sz="800" b="0" i="0" u="none" strike="noStrike" kern="1200" baseline="0" dirty="0" err="1">
                          <a:solidFill>
                            <a:schemeClr val="tx1"/>
                          </a:solidFill>
                          <a:latin typeface="+mn-lt"/>
                          <a:ea typeface="+mn-ea"/>
                          <a:cs typeface="+mn-cs"/>
                        </a:rPr>
                        <a:t>Cama</a:t>
                      </a:r>
                      <a:r>
                        <a:rPr lang="en-US" sz="800" b="0" i="0" u="none" strike="noStrike" kern="1200" baseline="0" dirty="0">
                          <a:solidFill>
                            <a:schemeClr val="tx1"/>
                          </a:solidFill>
                          <a:latin typeface="+mn-lt"/>
                          <a:ea typeface="+mn-ea"/>
                          <a:cs typeface="+mn-cs"/>
                        </a:rPr>
                        <a:t> E, </a:t>
                      </a:r>
                      <a:r>
                        <a:rPr lang="en-US" sz="800" b="0" i="0" u="none" strike="noStrike" kern="1200" baseline="0" dirty="0" err="1">
                          <a:solidFill>
                            <a:schemeClr val="tx1"/>
                          </a:solidFill>
                          <a:latin typeface="+mn-lt"/>
                          <a:ea typeface="+mn-ea"/>
                          <a:cs typeface="+mn-cs"/>
                        </a:rPr>
                        <a:t>Brener</a:t>
                      </a:r>
                      <a:r>
                        <a:rPr lang="en-US" sz="800" b="0" i="0" u="none" strike="noStrike" kern="1200" baseline="0" dirty="0">
                          <a:solidFill>
                            <a:schemeClr val="tx1"/>
                          </a:solidFill>
                          <a:latin typeface="+mn-lt"/>
                          <a:ea typeface="+mn-ea"/>
                          <a:cs typeface="+mn-cs"/>
                        </a:rPr>
                        <a:t> L, et al. Responding to a national policy need: development</a:t>
                      </a:r>
                    </a:p>
                    <a:p>
                      <a:r>
                        <a:rPr lang="en-US" sz="800" b="0" i="0" u="none" strike="noStrike" kern="1200" baseline="0" dirty="0">
                          <a:solidFill>
                            <a:schemeClr val="tx1"/>
                          </a:solidFill>
                          <a:latin typeface="+mn-lt"/>
                          <a:ea typeface="+mn-ea"/>
                          <a:cs typeface="+mn-cs"/>
                        </a:rPr>
                        <a:t>of a stigma indicator for bloodborne viruses and sexually transmissible infections. Aust N Z J</a:t>
                      </a:r>
                    </a:p>
                    <a:p>
                      <a:r>
                        <a:rPr lang="en-US" sz="800" b="0" i="0" u="none" strike="noStrike" kern="1200" baseline="0" dirty="0">
                          <a:solidFill>
                            <a:schemeClr val="tx1"/>
                          </a:solidFill>
                          <a:latin typeface="+mn-lt"/>
                          <a:ea typeface="+mn-ea"/>
                          <a:cs typeface="+mn-cs"/>
                        </a:rPr>
                        <a:t>Public Health. 2018;</a:t>
                      </a:r>
                      <a:r>
                        <a:rPr lang="en-US" sz="800" b="1" i="0" u="none" strike="noStrike" kern="1200" baseline="0" dirty="0">
                          <a:solidFill>
                            <a:schemeClr val="tx1"/>
                          </a:solidFill>
                          <a:latin typeface="+mn-lt"/>
                          <a:ea typeface="+mn-ea"/>
                          <a:cs typeface="+mn-cs"/>
                        </a:rPr>
                        <a:t>42</a:t>
                      </a:r>
                      <a:r>
                        <a:rPr lang="en-US" sz="800" b="0" i="0" u="none" strike="noStrike" kern="1200" baseline="0" dirty="0">
                          <a:solidFill>
                            <a:schemeClr val="tx1"/>
                          </a:solidFill>
                          <a:latin typeface="+mn-lt"/>
                          <a:ea typeface="+mn-ea"/>
                          <a:cs typeface="+mn-cs"/>
                        </a:rPr>
                        <a:t>(6):513–515. doi:10.1111/1753-6405.12809.</a:t>
                      </a:r>
                    </a:p>
                    <a:p>
                      <a:r>
                        <a:rPr lang="en-US" sz="800" b="0" i="0" u="none" strike="noStrike" kern="1200" baseline="0" dirty="0">
                          <a:solidFill>
                            <a:schemeClr val="tx1"/>
                          </a:solidFill>
                          <a:latin typeface="+mn-lt"/>
                          <a:ea typeface="+mn-ea"/>
                          <a:cs typeface="+mn-cs"/>
                        </a:rPr>
                        <a:t>32. </a:t>
                      </a:r>
                      <a:r>
                        <a:rPr lang="en-US" sz="800" b="0" i="0" u="none" strike="noStrike" kern="1200" baseline="0" dirty="0" err="1">
                          <a:solidFill>
                            <a:schemeClr val="tx1"/>
                          </a:solidFill>
                          <a:latin typeface="+mn-lt"/>
                          <a:ea typeface="+mn-ea"/>
                          <a:cs typeface="+mn-cs"/>
                        </a:rPr>
                        <a:t>Broady</a:t>
                      </a:r>
                      <a:r>
                        <a:rPr lang="en-US" sz="800" b="0" i="0" u="none" strike="noStrike" kern="1200" baseline="0" dirty="0">
                          <a:solidFill>
                            <a:schemeClr val="tx1"/>
                          </a:solidFill>
                          <a:latin typeface="+mn-lt"/>
                          <a:ea typeface="+mn-ea"/>
                          <a:cs typeface="+mn-cs"/>
                        </a:rPr>
                        <a:t> TR, </a:t>
                      </a:r>
                      <a:r>
                        <a:rPr lang="en-US" sz="800" b="0" i="0" u="none" strike="noStrike" kern="1200" baseline="0" dirty="0" err="1">
                          <a:solidFill>
                            <a:schemeClr val="tx1"/>
                          </a:solidFill>
                          <a:latin typeface="+mn-lt"/>
                          <a:ea typeface="+mn-ea"/>
                          <a:cs typeface="+mn-cs"/>
                        </a:rPr>
                        <a:t>Brener</a:t>
                      </a:r>
                      <a:r>
                        <a:rPr lang="en-US" sz="800" b="0" i="0" u="none" strike="noStrike" kern="1200" baseline="0" dirty="0">
                          <a:solidFill>
                            <a:schemeClr val="tx1"/>
                          </a:solidFill>
                          <a:latin typeface="+mn-lt"/>
                          <a:ea typeface="+mn-ea"/>
                          <a:cs typeface="+mn-cs"/>
                        </a:rPr>
                        <a:t> L, Hopwood M, et al. Stigma Indicators Monitoring Project: summary</a:t>
                      </a:r>
                    </a:p>
                    <a:p>
                      <a:r>
                        <a:rPr lang="en-US" sz="800" b="0" i="0" u="none" strike="noStrike" kern="1200" baseline="0" dirty="0">
                          <a:solidFill>
                            <a:schemeClr val="tx1"/>
                          </a:solidFill>
                          <a:latin typeface="+mn-lt"/>
                          <a:ea typeface="+mn-ea"/>
                          <a:cs typeface="+mn-cs"/>
                        </a:rPr>
                        <a:t>report. Phase two. Sydney, Australia: Centre for Social Research in Health; 2020. Available</a:t>
                      </a:r>
                    </a:p>
                    <a:p>
                      <a:r>
                        <a:rPr lang="da-DK" sz="800" b="0" i="0" u="none" strike="noStrike" kern="1200" baseline="0" dirty="0">
                          <a:solidFill>
                            <a:schemeClr val="tx1"/>
                          </a:solidFill>
                          <a:latin typeface="+mn-lt"/>
                          <a:ea typeface="+mn-ea"/>
                          <a:cs typeface="+mn-cs"/>
                        </a:rPr>
                        <a:t>at: https://www.arts.unsw.edu.au/centre-social-research-health/our-projects/stigmaindicators-</a:t>
                      </a:r>
                    </a:p>
                    <a:p>
                      <a:r>
                        <a:rPr lang="en-US" sz="800" b="0" i="0" u="none" strike="noStrike" kern="1200" baseline="0" dirty="0">
                          <a:solidFill>
                            <a:schemeClr val="tx1"/>
                          </a:solidFill>
                          <a:latin typeface="+mn-lt"/>
                          <a:ea typeface="+mn-ea"/>
                          <a:cs typeface="+mn-cs"/>
                        </a:rPr>
                        <a:t>monitoring-project (accessed 6th May 2021).</a:t>
                      </a:r>
                    </a:p>
                    <a:p>
                      <a:r>
                        <a:rPr lang="en-AU" sz="800" b="0" i="0" u="none" strike="noStrike" kern="1200" baseline="0" dirty="0">
                          <a:solidFill>
                            <a:schemeClr val="tx1"/>
                          </a:solidFill>
                          <a:latin typeface="+mn-lt"/>
                          <a:ea typeface="+mn-ea"/>
                          <a:cs typeface="+mn-cs"/>
                        </a:rPr>
                        <a:t>33. Heard S, Iversen J, Kwon J, et al. Needle Syringe Program National Minimum Data</a:t>
                      </a:r>
                    </a:p>
                    <a:p>
                      <a:r>
                        <a:rPr lang="en-US" sz="800" b="0" i="0" u="none" strike="noStrike" kern="1200" baseline="0" dirty="0">
                          <a:solidFill>
                            <a:schemeClr val="tx1"/>
                          </a:solidFill>
                          <a:latin typeface="+mn-lt"/>
                          <a:ea typeface="+mn-ea"/>
                          <a:cs typeface="+mn-cs"/>
                        </a:rPr>
                        <a:t>Collection: National Data Report 2020. Sydney, Australia: Kirby Institute, UNSW Sydney; 2021.</a:t>
                      </a:r>
                    </a:p>
                    <a:p>
                      <a:r>
                        <a:rPr lang="en-US" sz="800" b="0" i="0" u="none" strike="noStrike" kern="1200" baseline="0" dirty="0">
                          <a:solidFill>
                            <a:schemeClr val="tx1"/>
                          </a:solidFill>
                          <a:latin typeface="+mn-lt"/>
                          <a:ea typeface="+mn-ea"/>
                          <a:cs typeface="+mn-cs"/>
                        </a:rPr>
                        <a:t>Available at: https://kirby.unsw.edu.au/project/nsp-nmdc (accessed 15th August 2021).</a:t>
                      </a:r>
                    </a:p>
                    <a:p>
                      <a:r>
                        <a:rPr lang="en-US" sz="800" b="0" i="0" u="none" strike="noStrike" kern="1200" baseline="0" dirty="0">
                          <a:solidFill>
                            <a:schemeClr val="tx1"/>
                          </a:solidFill>
                          <a:latin typeface="+mn-lt"/>
                          <a:ea typeface="+mn-ea"/>
                          <a:cs typeface="+mn-cs"/>
                        </a:rPr>
                        <a:t>34. Peacock A, </a:t>
                      </a:r>
                      <a:r>
                        <a:rPr lang="en-US" sz="800" b="0" i="0" u="none" strike="noStrike" kern="1200" baseline="0" dirty="0" err="1">
                          <a:solidFill>
                            <a:schemeClr val="tx1"/>
                          </a:solidFill>
                          <a:latin typeface="+mn-lt"/>
                          <a:ea typeface="+mn-ea"/>
                          <a:cs typeface="+mn-cs"/>
                        </a:rPr>
                        <a:t>Uporova</a:t>
                      </a:r>
                      <a:r>
                        <a:rPr lang="en-US" sz="800" b="0" i="0" u="none" strike="noStrike" kern="1200" baseline="0" dirty="0">
                          <a:solidFill>
                            <a:schemeClr val="tx1"/>
                          </a:solidFill>
                          <a:latin typeface="+mn-lt"/>
                          <a:ea typeface="+mn-ea"/>
                          <a:cs typeface="+mn-cs"/>
                        </a:rPr>
                        <a:t> J, Karlsson A, et al. Australian Drug Trends 2020. Key findings from</a:t>
                      </a:r>
                    </a:p>
                    <a:p>
                      <a:r>
                        <a:rPr lang="en-US" sz="800" b="0" i="0" u="none" strike="noStrike" kern="1200" baseline="0" dirty="0">
                          <a:solidFill>
                            <a:schemeClr val="tx1"/>
                          </a:solidFill>
                          <a:latin typeface="+mn-lt"/>
                          <a:ea typeface="+mn-ea"/>
                          <a:cs typeface="+mn-cs"/>
                        </a:rPr>
                        <a:t>the National Illicit Drug Reporting System (IDRS) Interviews. Sydney, Australia: National Drug</a:t>
                      </a:r>
                    </a:p>
                    <a:p>
                      <a:r>
                        <a:rPr lang="en-US" sz="800" b="0" i="0" u="none" strike="noStrike" kern="1200" baseline="0" dirty="0">
                          <a:solidFill>
                            <a:schemeClr val="tx1"/>
                          </a:solidFill>
                          <a:latin typeface="+mn-lt"/>
                          <a:ea typeface="+mn-ea"/>
                          <a:cs typeface="+mn-cs"/>
                        </a:rPr>
                        <a:t>and Alcohol Research Centre, UNSW Sydney; 2021. Available at: https://ndarc.med.unsw.edu.</a:t>
                      </a:r>
                    </a:p>
                    <a:p>
                      <a:r>
                        <a:rPr lang="en-US" sz="800" b="0" i="0" u="none" strike="noStrike" kern="1200" baseline="0" dirty="0">
                          <a:solidFill>
                            <a:schemeClr val="tx1"/>
                          </a:solidFill>
                          <a:latin typeface="+mn-lt"/>
                          <a:ea typeface="+mn-ea"/>
                          <a:cs typeface="+mn-cs"/>
                        </a:rPr>
                        <a:t>au/project/illicit-drug-reporting-system-</a:t>
                      </a:r>
                      <a:r>
                        <a:rPr lang="en-US" sz="800" b="0" i="0" u="none" strike="noStrike" kern="1200" baseline="0" dirty="0" err="1">
                          <a:solidFill>
                            <a:schemeClr val="tx1"/>
                          </a:solidFill>
                          <a:latin typeface="+mn-lt"/>
                          <a:ea typeface="+mn-ea"/>
                          <a:cs typeface="+mn-cs"/>
                        </a:rPr>
                        <a:t>idrs</a:t>
                      </a:r>
                      <a:r>
                        <a:rPr lang="en-US" sz="800" b="0" i="0" u="none" strike="noStrike" kern="1200" baseline="0" dirty="0">
                          <a:solidFill>
                            <a:schemeClr val="tx1"/>
                          </a:solidFill>
                          <a:latin typeface="+mn-lt"/>
                          <a:ea typeface="+mn-ea"/>
                          <a:cs typeface="+mn-cs"/>
                        </a:rPr>
                        <a:t> (accessed 8th August 2021).</a:t>
                      </a:r>
                    </a:p>
                    <a:p>
                      <a:r>
                        <a:rPr lang="en-US" sz="800" b="0" i="0" u="none" strike="noStrike" kern="1200" baseline="0" dirty="0">
                          <a:solidFill>
                            <a:schemeClr val="tx1"/>
                          </a:solidFill>
                          <a:latin typeface="+mn-lt"/>
                          <a:ea typeface="+mn-ea"/>
                          <a:cs typeface="+mn-cs"/>
                        </a:rPr>
                        <a:t>35. Mao L, Holt M, Newman C, et al. Annual Report of Trends in </a:t>
                      </a:r>
                      <a:r>
                        <a:rPr lang="en-US" sz="800" b="0" i="0" u="none" strike="noStrike" kern="1200" baseline="0" dirty="0" err="1">
                          <a:solidFill>
                            <a:schemeClr val="tx1"/>
                          </a:solidFill>
                          <a:latin typeface="+mn-lt"/>
                          <a:ea typeface="+mn-ea"/>
                          <a:cs typeface="+mn-cs"/>
                        </a:rPr>
                        <a:t>Behaviour</a:t>
                      </a:r>
                      <a:r>
                        <a:rPr lang="en-US" sz="800" b="0" i="0" u="none" strike="noStrike" kern="1200" baseline="0" dirty="0">
                          <a:solidFill>
                            <a:schemeClr val="tx1"/>
                          </a:solidFill>
                          <a:latin typeface="+mn-lt"/>
                          <a:ea typeface="+mn-ea"/>
                          <a:cs typeface="+mn-cs"/>
                        </a:rPr>
                        <a:t> 2020: HIV and</a:t>
                      </a:r>
                    </a:p>
                    <a:p>
                      <a:r>
                        <a:rPr lang="en-US" sz="800" b="0" i="0" u="none" strike="noStrike" kern="1200" baseline="0" dirty="0">
                          <a:solidFill>
                            <a:schemeClr val="tx1"/>
                          </a:solidFill>
                          <a:latin typeface="+mn-lt"/>
                          <a:ea typeface="+mn-ea"/>
                          <a:cs typeface="+mn-cs"/>
                        </a:rPr>
                        <a:t>STIs in Australia. Sydney, Australia: Centre for Social Research in Health; 2021. Available at:</a:t>
                      </a:r>
                    </a:p>
                    <a:p>
                      <a:r>
                        <a:rPr lang="en-AU" sz="800" b="0" i="0" u="none" strike="noStrike" kern="1200" baseline="0" dirty="0">
                          <a:solidFill>
                            <a:schemeClr val="tx1"/>
                          </a:solidFill>
                          <a:latin typeface="+mn-lt"/>
                          <a:ea typeface="+mn-ea"/>
                          <a:cs typeface="+mn-cs"/>
                        </a:rPr>
                        <a:t>https://www.arts.unsw.edu.au/centre-social-research-health/our-projects/annual-reporttrends-</a:t>
                      </a:r>
                    </a:p>
                    <a:p>
                      <a:r>
                        <a:rPr lang="en-US" sz="800" b="0" i="0" u="none" strike="noStrike" kern="1200" baseline="0" dirty="0" err="1">
                          <a:solidFill>
                            <a:schemeClr val="tx1"/>
                          </a:solidFill>
                          <a:latin typeface="+mn-lt"/>
                          <a:ea typeface="+mn-ea"/>
                          <a:cs typeface="+mn-cs"/>
                        </a:rPr>
                        <a:t>behaviour</a:t>
                      </a:r>
                      <a:r>
                        <a:rPr lang="en-US" sz="800" b="0" i="0" u="none" strike="noStrike" kern="1200" baseline="0" dirty="0">
                          <a:solidFill>
                            <a:schemeClr val="tx1"/>
                          </a:solidFill>
                          <a:latin typeface="+mn-lt"/>
                          <a:ea typeface="+mn-ea"/>
                          <a:cs typeface="+mn-cs"/>
                        </a:rPr>
                        <a:t> (accessed 15th June 2021).</a:t>
                      </a:r>
                    </a:p>
                    <a:p>
                      <a:endParaRPr lang="en-A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550768"/>
                  </a:ext>
                </a:extLst>
              </a:tr>
            </a:tbl>
          </a:graphicData>
        </a:graphic>
      </p:graphicFrame>
      <p:sp>
        <p:nvSpPr>
          <p:cNvPr id="4" name="Footer Placeholder 3">
            <a:extLst>
              <a:ext uri="{FF2B5EF4-FFF2-40B4-BE49-F238E27FC236}">
                <a16:creationId xmlns:a16="http://schemas.microsoft.com/office/drawing/2014/main" id="{D7664071-5236-4027-899F-A009C0FF0A09}"/>
              </a:ext>
            </a:extLst>
          </p:cNvPr>
          <p:cNvSpPr>
            <a:spLocks noGrp="1"/>
          </p:cNvSpPr>
          <p:nvPr>
            <p:ph type="ftr" sz="quarter" idx="11"/>
          </p:nvPr>
        </p:nvSpPr>
        <p:spPr/>
        <p:txBody>
          <a:bodyPr/>
          <a:lstStyle/>
          <a:p>
            <a:r>
              <a:rPr lang="en-AU"/>
              <a:t>Hepatitis C Elimination in Australia 2021</a:t>
            </a:r>
            <a:endParaRPr lang="en-AU" dirty="0"/>
          </a:p>
        </p:txBody>
      </p:sp>
    </p:spTree>
    <p:extLst>
      <p:ext uri="{BB962C8B-B14F-4D97-AF65-F5344CB8AC3E}">
        <p14:creationId xmlns:p14="http://schemas.microsoft.com/office/powerpoint/2010/main" val="2371913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C311-4207-4765-8747-2C2346783AFE}"/>
              </a:ext>
            </a:extLst>
          </p:cNvPr>
          <p:cNvSpPr>
            <a:spLocks noGrp="1"/>
          </p:cNvSpPr>
          <p:nvPr>
            <p:ph type="title"/>
          </p:nvPr>
        </p:nvSpPr>
        <p:spPr/>
        <p:txBody>
          <a:bodyPr/>
          <a:lstStyle/>
          <a:p>
            <a:r>
              <a:rPr lang="en-US" dirty="0"/>
              <a:t>Reference list</a:t>
            </a:r>
            <a:endParaRPr lang="en-AU" dirty="0"/>
          </a:p>
        </p:txBody>
      </p:sp>
      <p:graphicFrame>
        <p:nvGraphicFramePr>
          <p:cNvPr id="5" name="Table 5">
            <a:extLst>
              <a:ext uri="{FF2B5EF4-FFF2-40B4-BE49-F238E27FC236}">
                <a16:creationId xmlns:a16="http://schemas.microsoft.com/office/drawing/2014/main" id="{20DF4190-522B-423E-943B-5EA20D545BE1}"/>
              </a:ext>
            </a:extLst>
          </p:cNvPr>
          <p:cNvGraphicFramePr>
            <a:graphicFrameLocks noGrp="1"/>
          </p:cNvGraphicFramePr>
          <p:nvPr>
            <p:ph idx="1"/>
            <p:extLst>
              <p:ext uri="{D42A27DB-BD31-4B8C-83A1-F6EECF244321}">
                <p14:modId xmlns:p14="http://schemas.microsoft.com/office/powerpoint/2010/main" val="1395488336"/>
              </p:ext>
            </p:extLst>
          </p:nvPr>
        </p:nvGraphicFramePr>
        <p:xfrm>
          <a:off x="983432" y="1825625"/>
          <a:ext cx="10370366" cy="3749040"/>
        </p:xfrm>
        <a:graphic>
          <a:graphicData uri="http://schemas.openxmlformats.org/drawingml/2006/table">
            <a:tbl>
              <a:tblPr firstRow="1" bandRow="1">
                <a:tableStyleId>{5940675A-B579-460E-94D1-54222C63F5DA}</a:tableStyleId>
              </a:tblPr>
              <a:tblGrid>
                <a:gridCol w="5185183">
                  <a:extLst>
                    <a:ext uri="{9D8B030D-6E8A-4147-A177-3AD203B41FA5}">
                      <a16:colId xmlns:a16="http://schemas.microsoft.com/office/drawing/2014/main" val="722153698"/>
                    </a:ext>
                  </a:extLst>
                </a:gridCol>
                <a:gridCol w="5185183">
                  <a:extLst>
                    <a:ext uri="{9D8B030D-6E8A-4147-A177-3AD203B41FA5}">
                      <a16:colId xmlns:a16="http://schemas.microsoft.com/office/drawing/2014/main" val="3294148811"/>
                    </a:ext>
                  </a:extLst>
                </a:gridCol>
              </a:tblGrid>
              <a:tr h="370840">
                <a:tc>
                  <a:txBody>
                    <a:bodyPr/>
                    <a:lstStyle/>
                    <a:p>
                      <a:r>
                        <a:rPr lang="en-AU" sz="800" b="0" i="0" u="none" strike="noStrike" kern="1200" baseline="0" dirty="0">
                          <a:solidFill>
                            <a:schemeClr val="tx1"/>
                          </a:solidFill>
                          <a:latin typeface="+mn-lt"/>
                          <a:ea typeface="+mn-ea"/>
                          <a:cs typeface="+mn-cs"/>
                        </a:rPr>
                        <a:t>36. Holt M, Lea T, Mao L, et al. Adapting behavioural surveillance to antiretroviral-based</a:t>
                      </a:r>
                    </a:p>
                    <a:p>
                      <a:r>
                        <a:rPr lang="en-US" sz="800" b="0" i="0" u="none" strike="noStrike" kern="1200" baseline="0" dirty="0">
                          <a:solidFill>
                            <a:schemeClr val="tx1"/>
                          </a:solidFill>
                          <a:latin typeface="+mn-lt"/>
                          <a:ea typeface="+mn-ea"/>
                          <a:cs typeface="+mn-cs"/>
                        </a:rPr>
                        <a:t>HIV prevention: reviewing and anticipating trends in the Australian Gay Community Periodic</a:t>
                      </a:r>
                    </a:p>
                    <a:p>
                      <a:r>
                        <a:rPr lang="en-US" sz="800" b="0" i="0" u="none" strike="noStrike" kern="1200" baseline="0" dirty="0">
                          <a:solidFill>
                            <a:schemeClr val="tx1"/>
                          </a:solidFill>
                          <a:latin typeface="+mn-lt"/>
                          <a:ea typeface="+mn-ea"/>
                          <a:cs typeface="+mn-cs"/>
                        </a:rPr>
                        <a:t>Surveys. Sex Health. 2017;</a:t>
                      </a:r>
                      <a:r>
                        <a:rPr lang="en-US" sz="800" b="1" i="0" u="none" strike="noStrike" kern="1200" baseline="0" dirty="0">
                          <a:solidFill>
                            <a:schemeClr val="tx1"/>
                          </a:solidFill>
                          <a:latin typeface="+mn-lt"/>
                          <a:ea typeface="+mn-ea"/>
                          <a:cs typeface="+mn-cs"/>
                        </a:rPr>
                        <a:t>14</a:t>
                      </a:r>
                      <a:r>
                        <a:rPr lang="en-US" sz="800" b="0" i="0" u="none" strike="noStrike" kern="1200" baseline="0" dirty="0">
                          <a:solidFill>
                            <a:schemeClr val="tx1"/>
                          </a:solidFill>
                          <a:latin typeface="+mn-lt"/>
                          <a:ea typeface="+mn-ea"/>
                          <a:cs typeface="+mn-cs"/>
                        </a:rPr>
                        <a:t>(1):72–79. doi:10.1071/SH16072.</a:t>
                      </a:r>
                    </a:p>
                    <a:p>
                      <a:r>
                        <a:rPr lang="en-US" sz="800" b="0" i="0" u="none" strike="noStrike" kern="1200" baseline="0" dirty="0">
                          <a:solidFill>
                            <a:schemeClr val="tx1"/>
                          </a:solidFill>
                          <a:latin typeface="+mn-lt"/>
                          <a:ea typeface="+mn-ea"/>
                          <a:cs typeface="+mn-cs"/>
                        </a:rPr>
                        <a:t>37. Hepatitis C Virus Infection Consensus Statement Working Group. Australian</a:t>
                      </a:r>
                    </a:p>
                    <a:p>
                      <a:r>
                        <a:rPr lang="en-US" sz="800" b="0" i="0" u="none" strike="noStrike" kern="1200" baseline="0" dirty="0">
                          <a:solidFill>
                            <a:schemeClr val="tx1"/>
                          </a:solidFill>
                          <a:latin typeface="+mn-lt"/>
                          <a:ea typeface="+mn-ea"/>
                          <a:cs typeface="+mn-cs"/>
                        </a:rPr>
                        <a:t>recommendations for the management of hepatitis C virus infection: a consensus statement</a:t>
                      </a:r>
                    </a:p>
                    <a:p>
                      <a:r>
                        <a:rPr lang="en-AU" sz="800" b="0" i="0" u="none" strike="noStrike" kern="1200" baseline="0" dirty="0">
                          <a:solidFill>
                            <a:schemeClr val="tx1"/>
                          </a:solidFill>
                          <a:latin typeface="+mn-lt"/>
                          <a:ea typeface="+mn-ea"/>
                          <a:cs typeface="+mn-cs"/>
                        </a:rPr>
                        <a:t>(June 2020). Melbourne, Australia: Gastroenterological Society of Australia; 2020. Available</a:t>
                      </a:r>
                    </a:p>
                    <a:p>
                      <a:r>
                        <a:rPr lang="en-US" sz="800" b="0" i="0" u="none" strike="noStrike" kern="1200" baseline="0" dirty="0">
                          <a:solidFill>
                            <a:schemeClr val="tx1"/>
                          </a:solidFill>
                          <a:latin typeface="+mn-lt"/>
                          <a:ea typeface="+mn-ea"/>
                          <a:cs typeface="+mn-cs"/>
                        </a:rPr>
                        <a:t>at: https://www.hepcguidelines.org.au/ (accessed 5th September 2021).</a:t>
                      </a:r>
                    </a:p>
                    <a:p>
                      <a:r>
                        <a:rPr lang="en-US" sz="800" b="0" i="0" u="none" strike="noStrike" kern="1200" baseline="0" dirty="0">
                          <a:solidFill>
                            <a:schemeClr val="tx1"/>
                          </a:solidFill>
                          <a:latin typeface="+mn-lt"/>
                          <a:ea typeface="+mn-ea"/>
                          <a:cs typeface="+mn-cs"/>
                        </a:rPr>
                        <a:t>38. World Health Organization. Global health sector strategy on viral hepatitis 2016–2021.</a:t>
                      </a:r>
                    </a:p>
                    <a:p>
                      <a:r>
                        <a:rPr lang="en-US" sz="800" b="0" i="0" u="none" strike="noStrike" kern="1200" baseline="0" dirty="0">
                          <a:solidFill>
                            <a:schemeClr val="tx1"/>
                          </a:solidFill>
                          <a:latin typeface="+mn-lt"/>
                          <a:ea typeface="+mn-ea"/>
                          <a:cs typeface="+mn-cs"/>
                        </a:rPr>
                        <a:t>Towards ending viral hepatitis. World Health Organization; 2021. Available at: https://apps.</a:t>
                      </a:r>
                    </a:p>
                    <a:p>
                      <a:r>
                        <a:rPr lang="en-US" sz="800" b="0" i="0" u="none" strike="noStrike" kern="1200" baseline="0" dirty="0">
                          <a:solidFill>
                            <a:schemeClr val="tx1"/>
                          </a:solidFill>
                          <a:latin typeface="+mn-lt"/>
                          <a:ea typeface="+mn-ea"/>
                          <a:cs typeface="+mn-cs"/>
                        </a:rPr>
                        <a:t>who.int/iris/handle/10665/246177 (accessed 1st August 2021).</a:t>
                      </a:r>
                    </a:p>
                    <a:p>
                      <a:r>
                        <a:rPr lang="en-US" sz="800" b="0" i="0" u="none" strike="noStrike" kern="1200" baseline="0" dirty="0">
                          <a:solidFill>
                            <a:schemeClr val="tx1"/>
                          </a:solidFill>
                          <a:latin typeface="+mn-lt"/>
                          <a:ea typeface="+mn-ea"/>
                          <a:cs typeface="+mn-cs"/>
                        </a:rPr>
                        <a:t>39. Scott N. How much will it cost to eliminate viral hepatitis? Presented at: 12th Australasian</a:t>
                      </a:r>
                    </a:p>
                    <a:p>
                      <a:r>
                        <a:rPr lang="en-AU" sz="800" b="0" i="0" u="none" strike="noStrike" kern="1200" baseline="0" dirty="0">
                          <a:solidFill>
                            <a:schemeClr val="tx1"/>
                          </a:solidFill>
                          <a:latin typeface="+mn-lt"/>
                          <a:ea typeface="+mn-ea"/>
                          <a:cs typeface="+mn-cs"/>
                        </a:rPr>
                        <a:t>Viral Hepatitis Conference. Sydney, Australia;2021.</a:t>
                      </a:r>
                    </a:p>
                    <a:p>
                      <a:r>
                        <a:rPr lang="en-US" sz="800" b="0" i="0" u="none" strike="noStrike" kern="1200" baseline="0" dirty="0">
                          <a:solidFill>
                            <a:schemeClr val="tx1"/>
                          </a:solidFill>
                          <a:latin typeface="+mn-lt"/>
                          <a:ea typeface="+mn-ea"/>
                          <a:cs typeface="+mn-cs"/>
                        </a:rPr>
                        <a:t>40. </a:t>
                      </a:r>
                      <a:r>
                        <a:rPr lang="en-US" sz="800" b="0" i="0" u="none" strike="noStrike" kern="1200" baseline="0" dirty="0" err="1">
                          <a:solidFill>
                            <a:schemeClr val="tx1"/>
                          </a:solidFill>
                          <a:latin typeface="+mn-lt"/>
                          <a:ea typeface="+mn-ea"/>
                          <a:cs typeface="+mn-cs"/>
                        </a:rPr>
                        <a:t>Ampt</a:t>
                      </a:r>
                      <a:r>
                        <a:rPr lang="en-US" sz="800" b="0" i="0" u="none" strike="noStrike" kern="1200" baseline="0" dirty="0">
                          <a:solidFill>
                            <a:schemeClr val="tx1"/>
                          </a:solidFill>
                          <a:latin typeface="+mn-lt"/>
                          <a:ea typeface="+mn-ea"/>
                          <a:cs typeface="+mn-cs"/>
                        </a:rPr>
                        <a:t> FH, El Hayek C, </a:t>
                      </a:r>
                      <a:r>
                        <a:rPr lang="en-US" sz="800" b="0" i="0" u="none" strike="noStrike" kern="1200" baseline="0" dirty="0" err="1">
                          <a:solidFill>
                            <a:schemeClr val="tx1"/>
                          </a:solidFill>
                          <a:latin typeface="+mn-lt"/>
                          <a:ea typeface="+mn-ea"/>
                          <a:cs typeface="+mn-cs"/>
                        </a:rPr>
                        <a:t>Agius</a:t>
                      </a:r>
                      <a:r>
                        <a:rPr lang="en-US" sz="800" b="0" i="0" u="none" strike="noStrike" kern="1200" baseline="0" dirty="0">
                          <a:solidFill>
                            <a:schemeClr val="tx1"/>
                          </a:solidFill>
                          <a:latin typeface="+mn-lt"/>
                          <a:ea typeface="+mn-ea"/>
                          <a:cs typeface="+mn-cs"/>
                        </a:rPr>
                        <a:t> PA, et al. Anorectal swabs as a marker of male-to-male sexual</a:t>
                      </a:r>
                    </a:p>
                    <a:p>
                      <a:r>
                        <a:rPr lang="en-AU" sz="800" b="0" i="0" u="none" strike="noStrike" kern="1200" baseline="0" dirty="0">
                          <a:solidFill>
                            <a:schemeClr val="tx1"/>
                          </a:solidFill>
                          <a:latin typeface="+mn-lt"/>
                          <a:ea typeface="+mn-ea"/>
                          <a:cs typeface="+mn-cs"/>
                        </a:rPr>
                        <a:t>exposure in STI surveillance systems. Epidemiol Infect. 2017;</a:t>
                      </a:r>
                      <a:r>
                        <a:rPr lang="en-AU" sz="800" b="1" i="0" u="none" strike="noStrike" kern="1200" baseline="0" dirty="0">
                          <a:solidFill>
                            <a:schemeClr val="tx1"/>
                          </a:solidFill>
                          <a:latin typeface="+mn-lt"/>
                          <a:ea typeface="+mn-ea"/>
                          <a:cs typeface="+mn-cs"/>
                        </a:rPr>
                        <a:t>145</a:t>
                      </a:r>
                      <a:r>
                        <a:rPr lang="en-AU" sz="800" b="0" i="0" u="none" strike="noStrike" kern="1200" baseline="0" dirty="0">
                          <a:solidFill>
                            <a:schemeClr val="tx1"/>
                          </a:solidFill>
                          <a:latin typeface="+mn-lt"/>
                          <a:ea typeface="+mn-ea"/>
                          <a:cs typeface="+mn-cs"/>
                        </a:rPr>
                        <a:t>(12):2530–2535. doi:10.1017/</a:t>
                      </a:r>
                    </a:p>
                    <a:p>
                      <a:r>
                        <a:rPr lang="en-AU" sz="800" b="0" i="0" u="none" strike="noStrike" kern="1200" baseline="0" dirty="0">
                          <a:solidFill>
                            <a:schemeClr val="tx1"/>
                          </a:solidFill>
                          <a:latin typeface="+mn-lt"/>
                          <a:ea typeface="+mn-ea"/>
                          <a:cs typeface="+mn-cs"/>
                        </a:rPr>
                        <a:t>S095026881700098X.</a:t>
                      </a:r>
                    </a:p>
                    <a:p>
                      <a:r>
                        <a:rPr lang="en-US" sz="800" b="0" i="0" u="none" strike="noStrike" kern="1200" baseline="0" dirty="0">
                          <a:solidFill>
                            <a:schemeClr val="tx1"/>
                          </a:solidFill>
                          <a:latin typeface="+mn-lt"/>
                          <a:ea typeface="+mn-ea"/>
                          <a:cs typeface="+mn-cs"/>
                        </a:rPr>
                        <a:t>41. NSW Ministry of Health. Guides and caveats for interpreting infectious diseases data.</a:t>
                      </a:r>
                    </a:p>
                    <a:p>
                      <a:r>
                        <a:rPr lang="en-US" sz="800" b="0" i="0" u="none" strike="noStrike" kern="1200" baseline="0" dirty="0">
                          <a:solidFill>
                            <a:schemeClr val="tx1"/>
                          </a:solidFill>
                          <a:latin typeface="+mn-lt"/>
                          <a:ea typeface="+mn-ea"/>
                          <a:cs typeface="+mn-cs"/>
                        </a:rPr>
                        <a:t>Sydney, Australia: NSW Government; 2021. Available at: https://www.health.nsw.gov.au/</a:t>
                      </a:r>
                    </a:p>
                    <a:p>
                      <a:r>
                        <a:rPr lang="en-US" sz="800" b="0" i="0" u="none" strike="noStrike" kern="1200" baseline="0" dirty="0">
                          <a:solidFill>
                            <a:schemeClr val="tx1"/>
                          </a:solidFill>
                          <a:latin typeface="+mn-lt"/>
                          <a:ea typeface="+mn-ea"/>
                          <a:cs typeface="+mn-cs"/>
                        </a:rPr>
                        <a:t>Infectious/diseases/Pages/guides-and-caveats.aspx# (accessed 21 August 2021).</a:t>
                      </a:r>
                    </a:p>
                    <a:p>
                      <a:r>
                        <a:rPr lang="en-US" sz="800" b="0" i="0" u="none" strike="noStrike" kern="1200" baseline="0" dirty="0">
                          <a:solidFill>
                            <a:schemeClr val="tx1"/>
                          </a:solidFill>
                          <a:latin typeface="+mn-lt"/>
                          <a:ea typeface="+mn-ea"/>
                          <a:cs typeface="+mn-cs"/>
                        </a:rPr>
                        <a:t>42. Bartlett SR, Yu A, </a:t>
                      </a:r>
                      <a:r>
                        <a:rPr lang="en-US" sz="800" b="0" i="0" u="none" strike="noStrike" kern="1200" baseline="0" dirty="0" err="1">
                          <a:solidFill>
                            <a:schemeClr val="tx1"/>
                          </a:solidFill>
                          <a:latin typeface="+mn-lt"/>
                          <a:ea typeface="+mn-ea"/>
                          <a:cs typeface="+mn-cs"/>
                        </a:rPr>
                        <a:t>Chapinal</a:t>
                      </a:r>
                      <a:r>
                        <a:rPr lang="en-US" sz="800" b="0" i="0" u="none" strike="noStrike" kern="1200" baseline="0" dirty="0">
                          <a:solidFill>
                            <a:schemeClr val="tx1"/>
                          </a:solidFill>
                          <a:latin typeface="+mn-lt"/>
                          <a:ea typeface="+mn-ea"/>
                          <a:cs typeface="+mn-cs"/>
                        </a:rPr>
                        <a:t> N, et al. The population level care cascade for hepatitis C</a:t>
                      </a:r>
                    </a:p>
                    <a:p>
                      <a:r>
                        <a:rPr lang="en-US" sz="800" b="0" i="0" u="none" strike="noStrike" kern="1200" baseline="0" dirty="0">
                          <a:solidFill>
                            <a:schemeClr val="tx1"/>
                          </a:solidFill>
                          <a:latin typeface="+mn-lt"/>
                          <a:ea typeface="+mn-ea"/>
                          <a:cs typeface="+mn-cs"/>
                        </a:rPr>
                        <a:t>in British Columbia, Canada as of 2018: impact of direct acting antivirals. Liver Int.</a:t>
                      </a:r>
                    </a:p>
                    <a:p>
                      <a:r>
                        <a:rPr lang="en-AU" sz="800" b="0" i="0" u="none" strike="noStrike" kern="1200" baseline="0" dirty="0">
                          <a:solidFill>
                            <a:schemeClr val="tx1"/>
                          </a:solidFill>
                          <a:latin typeface="+mn-lt"/>
                          <a:ea typeface="+mn-ea"/>
                          <a:cs typeface="+mn-cs"/>
                        </a:rPr>
                        <a:t>2019;</a:t>
                      </a:r>
                      <a:r>
                        <a:rPr lang="en-AU" sz="800" b="1" i="0" u="none" strike="noStrike" kern="1200" baseline="0" dirty="0">
                          <a:solidFill>
                            <a:schemeClr val="tx1"/>
                          </a:solidFill>
                          <a:latin typeface="+mn-lt"/>
                          <a:ea typeface="+mn-ea"/>
                          <a:cs typeface="+mn-cs"/>
                        </a:rPr>
                        <a:t>39</a:t>
                      </a:r>
                      <a:r>
                        <a:rPr lang="en-AU" sz="800" b="0" i="0" u="none" strike="noStrike" kern="1200" baseline="0" dirty="0">
                          <a:solidFill>
                            <a:schemeClr val="tx1"/>
                          </a:solidFill>
                          <a:latin typeface="+mn-lt"/>
                          <a:ea typeface="+mn-ea"/>
                          <a:cs typeface="+mn-cs"/>
                        </a:rPr>
                        <a:t>(12):2261–2272. doi:10.1111/liv.14227.</a:t>
                      </a:r>
                    </a:p>
                    <a:p>
                      <a:r>
                        <a:rPr lang="en-US" sz="800" b="0" i="0" u="none" strike="noStrike" kern="1200" baseline="0" dirty="0">
                          <a:solidFill>
                            <a:schemeClr val="tx1"/>
                          </a:solidFill>
                          <a:latin typeface="+mn-lt"/>
                          <a:ea typeface="+mn-ea"/>
                          <a:cs typeface="+mn-cs"/>
                        </a:rPr>
                        <a:t>43. Hutchinson SJ, Bird SM, Goldberg DJ. Influence of alcohol on the progression of hepatitis C</a:t>
                      </a:r>
                    </a:p>
                    <a:p>
                      <a:r>
                        <a:rPr lang="en-AU" sz="800" b="0" i="0" u="none" strike="noStrike" kern="1200" baseline="0" dirty="0">
                          <a:solidFill>
                            <a:schemeClr val="tx1"/>
                          </a:solidFill>
                          <a:latin typeface="+mn-lt"/>
                          <a:ea typeface="+mn-ea"/>
                          <a:cs typeface="+mn-cs"/>
                        </a:rPr>
                        <a:t>virus infection: a meta-analysis. Clin Gastroenterol Hepatol. 2005;</a:t>
                      </a:r>
                      <a:r>
                        <a:rPr lang="en-AU" sz="800" b="1" i="0" u="none" strike="noStrike" kern="1200" baseline="0" dirty="0">
                          <a:solidFill>
                            <a:schemeClr val="tx1"/>
                          </a:solidFill>
                          <a:latin typeface="+mn-lt"/>
                          <a:ea typeface="+mn-ea"/>
                          <a:cs typeface="+mn-cs"/>
                        </a:rPr>
                        <a:t>3</a:t>
                      </a:r>
                      <a:r>
                        <a:rPr lang="en-AU" sz="800" b="0" i="0" u="none" strike="noStrike" kern="1200" baseline="0" dirty="0">
                          <a:solidFill>
                            <a:schemeClr val="tx1"/>
                          </a:solidFill>
                          <a:latin typeface="+mn-lt"/>
                          <a:ea typeface="+mn-ea"/>
                          <a:cs typeface="+mn-cs"/>
                        </a:rPr>
                        <a:t>(11):1150–9. doi:10.1016/</a:t>
                      </a:r>
                    </a:p>
                    <a:p>
                      <a:r>
                        <a:rPr lang="en-AU" sz="800" b="0" i="0" u="none" strike="noStrike" kern="1200" baseline="0" dirty="0">
                          <a:solidFill>
                            <a:schemeClr val="tx1"/>
                          </a:solidFill>
                          <a:latin typeface="+mn-lt"/>
                          <a:ea typeface="+mn-ea"/>
                          <a:cs typeface="+mn-cs"/>
                        </a:rPr>
                        <a:t>s1542-3565(05)00407-6.</a:t>
                      </a:r>
                    </a:p>
                    <a:p>
                      <a:r>
                        <a:rPr lang="en-US" sz="800" b="0" i="0" u="none" strike="noStrike" kern="1200" baseline="0" dirty="0">
                          <a:solidFill>
                            <a:schemeClr val="tx1"/>
                          </a:solidFill>
                          <a:latin typeface="+mn-lt"/>
                          <a:ea typeface="+mn-ea"/>
                          <a:cs typeface="+mn-cs"/>
                        </a:rPr>
                        <a:t>44. Australian Government, Department of Health. Australian national notifiable diseases</a:t>
                      </a:r>
                    </a:p>
                    <a:p>
                      <a:r>
                        <a:rPr lang="en-US" sz="800" b="0" i="0" u="none" strike="noStrike" kern="1200" baseline="0" dirty="0">
                          <a:solidFill>
                            <a:schemeClr val="tx1"/>
                          </a:solidFill>
                          <a:latin typeface="+mn-lt"/>
                          <a:ea typeface="+mn-ea"/>
                          <a:cs typeface="+mn-cs"/>
                        </a:rPr>
                        <a:t>and case definitions. Canberra, Australia: Australian Government, Department of Health;</a:t>
                      </a:r>
                    </a:p>
                    <a:p>
                      <a:r>
                        <a:rPr lang="en-US" sz="800" b="0" i="0" u="none" strike="noStrike" kern="1200" baseline="0" dirty="0">
                          <a:solidFill>
                            <a:schemeClr val="tx1"/>
                          </a:solidFill>
                          <a:latin typeface="+mn-lt"/>
                          <a:ea typeface="+mn-ea"/>
                          <a:cs typeface="+mn-cs"/>
                        </a:rPr>
                        <a:t>2021. Available at: https://www1.health.gov.au/internet/main/publishing.nsf/Content/cdnacasedefinitions.</a:t>
                      </a:r>
                    </a:p>
                    <a:p>
                      <a:r>
                        <a:rPr lang="en-US" sz="800" b="0" i="0" u="none" strike="noStrike" kern="1200" baseline="0" dirty="0">
                          <a:solidFill>
                            <a:schemeClr val="tx1"/>
                          </a:solidFill>
                          <a:latin typeface="+mn-lt"/>
                          <a:ea typeface="+mn-ea"/>
                          <a:cs typeface="+mn-cs"/>
                        </a:rPr>
                        <a:t>htm (accessed 7th June 2021).</a:t>
                      </a:r>
                      <a:endParaRPr lang="en-AU" sz="800" dirty="0"/>
                    </a:p>
                    <a:p>
                      <a:endParaRPr lang="en-A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1599306"/>
                  </a:ext>
                </a:extLst>
              </a:tr>
            </a:tbl>
          </a:graphicData>
        </a:graphic>
      </p:graphicFrame>
      <p:sp>
        <p:nvSpPr>
          <p:cNvPr id="4" name="Footer Placeholder 3">
            <a:extLst>
              <a:ext uri="{FF2B5EF4-FFF2-40B4-BE49-F238E27FC236}">
                <a16:creationId xmlns:a16="http://schemas.microsoft.com/office/drawing/2014/main" id="{B38B0B8C-BEE6-4601-AFC9-0AA261C74B92}"/>
              </a:ext>
            </a:extLst>
          </p:cNvPr>
          <p:cNvSpPr>
            <a:spLocks noGrp="1"/>
          </p:cNvSpPr>
          <p:nvPr>
            <p:ph type="ftr" sz="quarter" idx="11"/>
          </p:nvPr>
        </p:nvSpPr>
        <p:spPr/>
        <p:txBody>
          <a:bodyPr/>
          <a:lstStyle/>
          <a:p>
            <a:r>
              <a:rPr lang="en-AU"/>
              <a:t>Hepatitis C Elimination in Australia 2021</a:t>
            </a:r>
            <a:endParaRPr lang="en-AU" dirty="0"/>
          </a:p>
        </p:txBody>
      </p:sp>
    </p:spTree>
    <p:extLst>
      <p:ext uri="{BB962C8B-B14F-4D97-AF65-F5344CB8AC3E}">
        <p14:creationId xmlns:p14="http://schemas.microsoft.com/office/powerpoint/2010/main" val="3204713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83AF3C-C1D4-E944-AEA4-E2397BEB4116}"/>
              </a:ext>
            </a:extLst>
          </p:cNvPr>
          <p:cNvSpPr>
            <a:spLocks noGrp="1"/>
          </p:cNvSpPr>
          <p:nvPr>
            <p:ph type="ftr" sz="quarter" idx="11"/>
          </p:nvPr>
        </p:nvSpPr>
        <p:spPr/>
        <p:txBody>
          <a:bodyPr/>
          <a:lstStyle/>
          <a:p>
            <a:r>
              <a:rPr lang="en-AU" dirty="0"/>
              <a:t>Hepatitis C Elimination in Australia 2021</a:t>
            </a:r>
          </a:p>
        </p:txBody>
      </p:sp>
      <p:sp>
        <p:nvSpPr>
          <p:cNvPr id="3" name="Title 2">
            <a:extLst>
              <a:ext uri="{FF2B5EF4-FFF2-40B4-BE49-F238E27FC236}">
                <a16:creationId xmlns:a16="http://schemas.microsoft.com/office/drawing/2014/main" id="{1135B592-4A64-F24D-9E8B-04F643FC29D1}"/>
              </a:ext>
            </a:extLst>
          </p:cNvPr>
          <p:cNvSpPr>
            <a:spLocks noGrp="1"/>
          </p:cNvSpPr>
          <p:nvPr>
            <p:ph type="title"/>
          </p:nvPr>
        </p:nvSpPr>
        <p:spPr/>
        <p:txBody>
          <a:bodyPr/>
          <a:lstStyle/>
          <a:p>
            <a:r>
              <a:rPr lang="en-US" dirty="0"/>
              <a:t>Supported by</a:t>
            </a:r>
          </a:p>
        </p:txBody>
      </p:sp>
    </p:spTree>
    <p:extLst>
      <p:ext uri="{BB962C8B-B14F-4D97-AF65-F5344CB8AC3E}">
        <p14:creationId xmlns:p14="http://schemas.microsoft.com/office/powerpoint/2010/main" val="2960177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8B3947-1CF8-8D43-8412-2B015DAA19E7}"/>
              </a:ext>
            </a:extLst>
          </p:cNvPr>
          <p:cNvSpPr>
            <a:spLocks noGrp="1"/>
          </p:cNvSpPr>
          <p:nvPr>
            <p:ph type="ftr" sz="quarter" idx="11"/>
          </p:nvPr>
        </p:nvSpPr>
        <p:spPr/>
        <p:txBody>
          <a:bodyPr/>
          <a:lstStyle/>
          <a:p>
            <a:r>
              <a:rPr lang="en-AU" dirty="0"/>
              <a:t>Hepatitis C Elimination in Australia 2021</a:t>
            </a:r>
          </a:p>
        </p:txBody>
      </p:sp>
      <p:sp>
        <p:nvSpPr>
          <p:cNvPr id="3" name="Title 2">
            <a:extLst>
              <a:ext uri="{FF2B5EF4-FFF2-40B4-BE49-F238E27FC236}">
                <a16:creationId xmlns:a16="http://schemas.microsoft.com/office/drawing/2014/main" id="{9A3B3993-0E54-154A-8AF9-A6E768F883DF}"/>
              </a:ext>
            </a:extLst>
          </p:cNvPr>
          <p:cNvSpPr>
            <a:spLocks noGrp="1"/>
          </p:cNvSpPr>
          <p:nvPr>
            <p:ph type="title"/>
          </p:nvPr>
        </p:nvSpPr>
        <p:spPr/>
        <p:txBody>
          <a:bodyPr/>
          <a:lstStyle/>
          <a:p>
            <a:r>
              <a:rPr lang="en-US" dirty="0"/>
              <a:t>Supported by</a:t>
            </a:r>
          </a:p>
        </p:txBody>
      </p:sp>
    </p:spTree>
    <p:extLst>
      <p:ext uri="{BB962C8B-B14F-4D97-AF65-F5344CB8AC3E}">
        <p14:creationId xmlns:p14="http://schemas.microsoft.com/office/powerpoint/2010/main" val="3019385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CED98E-FCCC-BA4B-965B-EEFC7E257E9F}"/>
              </a:ext>
            </a:extLst>
          </p:cNvPr>
          <p:cNvSpPr>
            <a:spLocks noGrp="1"/>
          </p:cNvSpPr>
          <p:nvPr>
            <p:ph type="ftr" sz="quarter" idx="11"/>
          </p:nvPr>
        </p:nvSpPr>
        <p:spPr/>
        <p:txBody>
          <a:bodyPr/>
          <a:lstStyle/>
          <a:p>
            <a:r>
              <a:rPr lang="en-AU" dirty="0"/>
              <a:t>Hepatitis C Elimination in Australia 2021</a:t>
            </a:r>
          </a:p>
        </p:txBody>
      </p:sp>
      <p:sp>
        <p:nvSpPr>
          <p:cNvPr id="3" name="Title 2">
            <a:extLst>
              <a:ext uri="{FF2B5EF4-FFF2-40B4-BE49-F238E27FC236}">
                <a16:creationId xmlns:a16="http://schemas.microsoft.com/office/drawing/2014/main" id="{D74E82D8-8FA4-EA4D-80A0-B6E3CBBD67A9}"/>
              </a:ext>
            </a:extLst>
          </p:cNvPr>
          <p:cNvSpPr>
            <a:spLocks noGrp="1"/>
          </p:cNvSpPr>
          <p:nvPr>
            <p:ph type="title"/>
          </p:nvPr>
        </p:nvSpPr>
        <p:spPr/>
        <p:txBody>
          <a:bodyPr/>
          <a:lstStyle/>
          <a:p>
            <a:r>
              <a:rPr lang="en-US" dirty="0"/>
              <a:t>Data contributors</a:t>
            </a:r>
          </a:p>
        </p:txBody>
      </p:sp>
    </p:spTree>
    <p:extLst>
      <p:ext uri="{BB962C8B-B14F-4D97-AF65-F5344CB8AC3E}">
        <p14:creationId xmlns:p14="http://schemas.microsoft.com/office/powerpoint/2010/main" val="197101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9711E-39D2-4B79-80AB-7509BDAF40E6}"/>
              </a:ext>
            </a:extLst>
          </p:cNvPr>
          <p:cNvSpPr>
            <a:spLocks noGrp="1"/>
          </p:cNvSpPr>
          <p:nvPr>
            <p:ph idx="1"/>
          </p:nvPr>
        </p:nvSpPr>
        <p:spPr/>
        <p:txBody>
          <a:bodyPr>
            <a:normAutofit/>
          </a:bodyPr>
          <a:lstStyle/>
          <a:p>
            <a:pPr marL="0" indent="0" algn="l">
              <a:buNone/>
            </a:pPr>
            <a:r>
              <a:rPr lang="en-US" b="0" i="0" u="none" strike="noStrike" baseline="0" dirty="0">
                <a:solidFill>
                  <a:srgbClr val="333333"/>
                </a:solidFill>
                <a:latin typeface="MetaOT-Norm" panose="020B0504030101020102" pitchFamily="34" charset="0"/>
              </a:rPr>
              <a:t>Burnet Institute and Kirby Institute. Australia’s progress towards hepatitis C elimination: annual </a:t>
            </a:r>
            <a:r>
              <a:rPr lang="en-AU" b="0" i="0" u="none" strike="noStrike" baseline="0" dirty="0">
                <a:solidFill>
                  <a:srgbClr val="333333"/>
                </a:solidFill>
                <a:latin typeface="MetaOT-Norm" panose="020B0504030101020102" pitchFamily="34" charset="0"/>
              </a:rPr>
              <a:t>report 2021. Melbourne: Burnet Institute; 2021.</a:t>
            </a:r>
            <a:endParaRPr lang="en-AU" sz="4000" dirty="0"/>
          </a:p>
        </p:txBody>
      </p:sp>
      <p:sp>
        <p:nvSpPr>
          <p:cNvPr id="4" name="Footer Placeholder 3">
            <a:extLst>
              <a:ext uri="{FF2B5EF4-FFF2-40B4-BE49-F238E27FC236}">
                <a16:creationId xmlns:a16="http://schemas.microsoft.com/office/drawing/2014/main" id="{912F45C8-911E-4DFA-A4CE-37E0B3CB4983}"/>
              </a:ext>
            </a:extLst>
          </p:cNvPr>
          <p:cNvSpPr>
            <a:spLocks noGrp="1"/>
          </p:cNvSpPr>
          <p:nvPr>
            <p:ph type="ftr" sz="quarter" idx="11"/>
          </p:nvPr>
        </p:nvSpPr>
        <p:spPr/>
        <p:txBody>
          <a:bodyPr/>
          <a:lstStyle/>
          <a:p>
            <a:r>
              <a:rPr lang="en-AU"/>
              <a:t>Hepatitis C Elimination in Australia 2021</a:t>
            </a:r>
            <a:endParaRPr lang="en-AU" dirty="0"/>
          </a:p>
        </p:txBody>
      </p:sp>
      <p:sp>
        <p:nvSpPr>
          <p:cNvPr id="7" name="Title 6">
            <a:extLst>
              <a:ext uri="{FF2B5EF4-FFF2-40B4-BE49-F238E27FC236}">
                <a16:creationId xmlns:a16="http://schemas.microsoft.com/office/drawing/2014/main" id="{F626FF8E-E738-4FEF-9C1D-11F00998A841}"/>
              </a:ext>
            </a:extLst>
          </p:cNvPr>
          <p:cNvSpPr>
            <a:spLocks noGrp="1"/>
          </p:cNvSpPr>
          <p:nvPr>
            <p:ph type="title"/>
          </p:nvPr>
        </p:nvSpPr>
        <p:spPr/>
        <p:txBody>
          <a:bodyPr/>
          <a:lstStyle/>
          <a:p>
            <a:r>
              <a:rPr lang="en-US" dirty="0"/>
              <a:t>Suggested citation:</a:t>
            </a:r>
            <a:endParaRPr lang="en-AU" dirty="0"/>
          </a:p>
        </p:txBody>
      </p:sp>
    </p:spTree>
    <p:extLst>
      <p:ext uri="{BB962C8B-B14F-4D97-AF65-F5344CB8AC3E}">
        <p14:creationId xmlns:p14="http://schemas.microsoft.com/office/powerpoint/2010/main" val="163952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C305-3C27-0B44-9C7D-09797234E78C}"/>
              </a:ext>
            </a:extLst>
          </p:cNvPr>
          <p:cNvSpPr>
            <a:spLocks noGrp="1"/>
          </p:cNvSpPr>
          <p:nvPr>
            <p:ph type="title"/>
          </p:nvPr>
        </p:nvSpPr>
        <p:spPr/>
        <p:txBody>
          <a:bodyPr/>
          <a:lstStyle/>
          <a:p>
            <a:r>
              <a:rPr lang="en-GB" dirty="0"/>
              <a:t>Figure 1.  Number of hepatitis C (unspecified) notifications by age group and gender, 2012–2020</a:t>
            </a:r>
            <a:endParaRPr lang="en-US" dirty="0"/>
          </a:p>
        </p:txBody>
      </p:sp>
      <p:sp>
        <p:nvSpPr>
          <p:cNvPr id="3" name="Footer Placeholder 2">
            <a:extLst>
              <a:ext uri="{FF2B5EF4-FFF2-40B4-BE49-F238E27FC236}">
                <a16:creationId xmlns:a16="http://schemas.microsoft.com/office/drawing/2014/main" id="{FD228D28-F2A3-6741-9422-11D874BDB522}"/>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589AC510-FB22-524C-BFAC-A904534F0685}"/>
              </a:ext>
            </a:extLst>
          </p:cNvPr>
          <p:cNvSpPr>
            <a:spLocks noGrp="1"/>
          </p:cNvSpPr>
          <p:nvPr>
            <p:ph type="body" sz="quarter" idx="14"/>
          </p:nvPr>
        </p:nvSpPr>
        <p:spPr/>
        <p:txBody>
          <a:bodyPr/>
          <a:lstStyle/>
          <a:p>
            <a:r>
              <a:rPr lang="en-GB" dirty="0"/>
              <a:t>New infections</a:t>
            </a:r>
            <a:r>
              <a:rPr lang="en-AU" dirty="0"/>
              <a:t> </a:t>
            </a:r>
            <a:endParaRPr lang="en-US" dirty="0"/>
          </a:p>
        </p:txBody>
      </p:sp>
      <p:sp>
        <p:nvSpPr>
          <p:cNvPr id="5" name="Text Placeholder 4">
            <a:extLst>
              <a:ext uri="{FF2B5EF4-FFF2-40B4-BE49-F238E27FC236}">
                <a16:creationId xmlns:a16="http://schemas.microsoft.com/office/drawing/2014/main" id="{E22D3093-6B31-CA42-B457-C5E33430925E}"/>
              </a:ext>
            </a:extLst>
          </p:cNvPr>
          <p:cNvSpPr>
            <a:spLocks noGrp="1"/>
          </p:cNvSpPr>
          <p:nvPr>
            <p:ph type="body" sz="quarter" idx="15"/>
          </p:nvPr>
        </p:nvSpPr>
        <p:spPr/>
        <p:txBody>
          <a:bodyPr/>
          <a:lstStyle/>
          <a:p>
            <a:r>
              <a:rPr lang="en-GB" dirty="0"/>
              <a:t>Source:  Australian National Notifiable Diseases Surveillance System.</a:t>
            </a:r>
            <a:r>
              <a:rPr lang="en-GB" baseline="30000" dirty="0"/>
              <a:t>(7)</a:t>
            </a:r>
            <a:endParaRPr lang="en-AU" dirty="0"/>
          </a:p>
        </p:txBody>
      </p:sp>
      <p:pic>
        <p:nvPicPr>
          <p:cNvPr id="8" name="Picture Placeholder 7">
            <a:extLst>
              <a:ext uri="{FF2B5EF4-FFF2-40B4-BE49-F238E27FC236}">
                <a16:creationId xmlns:a16="http://schemas.microsoft.com/office/drawing/2014/main" id="{E8B02CD5-C68A-E14C-9D88-B73F7D545FB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36" b="436"/>
          <a:stretch/>
        </p:blipFill>
        <p:spPr>
          <a:xfrm>
            <a:off x="913424" y="1988841"/>
            <a:ext cx="10365152" cy="3833364"/>
          </a:xfrm>
        </p:spPr>
      </p:pic>
    </p:spTree>
    <p:extLst>
      <p:ext uri="{BB962C8B-B14F-4D97-AF65-F5344CB8AC3E}">
        <p14:creationId xmlns:p14="http://schemas.microsoft.com/office/powerpoint/2010/main" val="283635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873D-9749-9646-A4DB-E4662A020EB6}"/>
              </a:ext>
            </a:extLst>
          </p:cNvPr>
          <p:cNvSpPr>
            <a:spLocks noGrp="1"/>
          </p:cNvSpPr>
          <p:nvPr>
            <p:ph type="title"/>
          </p:nvPr>
        </p:nvSpPr>
        <p:spPr/>
        <p:txBody>
          <a:bodyPr>
            <a:normAutofit/>
          </a:bodyPr>
          <a:lstStyle/>
          <a:p>
            <a:r>
              <a:rPr lang="en-AU" dirty="0"/>
              <a:t>Figure 2.  Incidence of primary hepatitis C infection among individuals tested at ACCESS primary care clinics, ACCESS, 2012–2020</a:t>
            </a:r>
            <a:endParaRPr lang="en-US" dirty="0"/>
          </a:p>
        </p:txBody>
      </p:sp>
      <p:sp>
        <p:nvSpPr>
          <p:cNvPr id="3" name="Footer Placeholder 2">
            <a:extLst>
              <a:ext uri="{FF2B5EF4-FFF2-40B4-BE49-F238E27FC236}">
                <a16:creationId xmlns:a16="http://schemas.microsoft.com/office/drawing/2014/main" id="{239CA9BC-58D4-6443-A9BF-D7D9AA39BD34}"/>
              </a:ext>
            </a:extLst>
          </p:cNvPr>
          <p:cNvSpPr>
            <a:spLocks noGrp="1"/>
          </p:cNvSpPr>
          <p:nvPr>
            <p:ph type="ftr" sz="quarter" idx="11"/>
          </p:nvPr>
        </p:nvSpPr>
        <p:spPr/>
        <p:txBody>
          <a:bodyPr/>
          <a:lstStyle/>
          <a:p>
            <a:r>
              <a:rPr lang="en-AU" dirty="0"/>
              <a:t>Hepatitis C Elimination in Australia 2021</a:t>
            </a:r>
          </a:p>
        </p:txBody>
      </p:sp>
      <p:sp>
        <p:nvSpPr>
          <p:cNvPr id="4" name="Text Placeholder 3">
            <a:extLst>
              <a:ext uri="{FF2B5EF4-FFF2-40B4-BE49-F238E27FC236}">
                <a16:creationId xmlns:a16="http://schemas.microsoft.com/office/drawing/2014/main" id="{BE5B8061-C797-804E-AAD6-0F80F0883DBF}"/>
              </a:ext>
            </a:extLst>
          </p:cNvPr>
          <p:cNvSpPr>
            <a:spLocks noGrp="1"/>
          </p:cNvSpPr>
          <p:nvPr>
            <p:ph type="body" sz="quarter" idx="14"/>
          </p:nvPr>
        </p:nvSpPr>
        <p:spPr/>
        <p:txBody>
          <a:bodyPr/>
          <a:lstStyle/>
          <a:p>
            <a:r>
              <a:rPr lang="en-GB" dirty="0"/>
              <a:t>New infections</a:t>
            </a:r>
            <a:r>
              <a:rPr lang="en-AU" dirty="0"/>
              <a:t> </a:t>
            </a:r>
          </a:p>
        </p:txBody>
      </p:sp>
      <p:sp>
        <p:nvSpPr>
          <p:cNvPr id="5" name="Text Placeholder 4">
            <a:extLst>
              <a:ext uri="{FF2B5EF4-FFF2-40B4-BE49-F238E27FC236}">
                <a16:creationId xmlns:a16="http://schemas.microsoft.com/office/drawing/2014/main" id="{73797887-C231-9744-882A-F98DC64A77D7}"/>
              </a:ext>
            </a:extLst>
          </p:cNvPr>
          <p:cNvSpPr>
            <a:spLocks noGrp="1"/>
          </p:cNvSpPr>
          <p:nvPr>
            <p:ph type="body" sz="quarter" idx="15"/>
          </p:nvPr>
        </p:nvSpPr>
        <p:spPr/>
        <p:txBody>
          <a:bodyPr/>
          <a:lstStyle/>
          <a:p>
            <a:r>
              <a:rPr lang="en-GB" dirty="0"/>
              <a:t>Source:  ACCESS.</a:t>
            </a:r>
            <a:r>
              <a:rPr lang="en-GB" baseline="30000" dirty="0"/>
              <a:t>(9)</a:t>
            </a:r>
            <a:endParaRPr lang="en-AU" dirty="0"/>
          </a:p>
        </p:txBody>
      </p:sp>
      <p:pic>
        <p:nvPicPr>
          <p:cNvPr id="8" name="Picture Placeholder 7">
            <a:extLst>
              <a:ext uri="{FF2B5EF4-FFF2-40B4-BE49-F238E27FC236}">
                <a16:creationId xmlns:a16="http://schemas.microsoft.com/office/drawing/2014/main" id="{F1A16552-6330-9B40-99CC-766A7F70F6D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963935" y="1990808"/>
            <a:ext cx="10264130" cy="3829430"/>
          </a:xfrm>
        </p:spPr>
      </p:pic>
    </p:spTree>
    <p:extLst>
      <p:ext uri="{BB962C8B-B14F-4D97-AF65-F5344CB8AC3E}">
        <p14:creationId xmlns:p14="http://schemas.microsoft.com/office/powerpoint/2010/main" val="369314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C8D726-DA43-4CA7-8ECD-D943FB2832D9}"/>
              </a:ext>
            </a:extLst>
          </p:cNvPr>
          <p:cNvSpPr>
            <a:spLocks noGrp="1"/>
          </p:cNvSpPr>
          <p:nvPr>
            <p:ph type="title"/>
          </p:nvPr>
        </p:nvSpPr>
        <p:spPr/>
        <p:txBody>
          <a:bodyPr/>
          <a:lstStyle/>
          <a:p>
            <a:r>
              <a:rPr lang="en-GB" dirty="0">
                <a:effectLst/>
                <a:latin typeface="+mn-lt"/>
                <a:ea typeface="Calibri" panose="020F0502020204030204" pitchFamily="34" charset="0"/>
                <a:cs typeface="Times New Roman" panose="02020603050405020304" pitchFamily="18" charset="0"/>
              </a:rPr>
              <a:t>Figure 3.  </a:t>
            </a:r>
            <a:r>
              <a:rPr lang="en-GB" dirty="0">
                <a:effectLst/>
                <a:latin typeface="+mn-lt"/>
                <a:ea typeface="Calibri" panose="020F0502020204030204" pitchFamily="34" charset="0"/>
                <a:cs typeface="MetaOT-Medi" panose="020B0604030101020102" pitchFamily="34" charset="0"/>
              </a:rPr>
              <a:t>Incidence of primary hepatitis C infection among HIV</a:t>
            </a:r>
            <a:r>
              <a:rPr lang="en-GB" dirty="0">
                <a:effectLst/>
                <a:latin typeface="+mn-lt"/>
                <a:ea typeface="Calibri" panose="020F0502020204030204" pitchFamily="34" charset="0"/>
                <a:cs typeface="Cambria Math" panose="02040503050406030204" pitchFamily="18" charset="0"/>
              </a:rPr>
              <a:t>‑</a:t>
            </a:r>
            <a:r>
              <a:rPr lang="en-GB" dirty="0">
                <a:effectLst/>
                <a:latin typeface="+mn-lt"/>
                <a:ea typeface="Calibri" panose="020F0502020204030204" pitchFamily="34" charset="0"/>
                <a:cs typeface="MetaOT-Medi" panose="020B0604030101020102" pitchFamily="34" charset="0"/>
              </a:rPr>
              <a:t>positive GBM tested at ACCESS GBM or sexual health clinics, ACCESS, 2012–2020</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4" name="Footer Placeholder 3">
            <a:extLst>
              <a:ext uri="{FF2B5EF4-FFF2-40B4-BE49-F238E27FC236}">
                <a16:creationId xmlns:a16="http://schemas.microsoft.com/office/drawing/2014/main" id="{45914C13-DE7C-D94C-9134-A4029DDD2C1D}"/>
              </a:ext>
            </a:extLst>
          </p:cNvPr>
          <p:cNvSpPr>
            <a:spLocks noGrp="1"/>
          </p:cNvSpPr>
          <p:nvPr>
            <p:ph type="ftr" sz="quarter" idx="11"/>
          </p:nvPr>
        </p:nvSpPr>
        <p:spPr/>
        <p:txBody>
          <a:bodyPr/>
          <a:lstStyle/>
          <a:p>
            <a:r>
              <a:rPr lang="en-AU" dirty="0"/>
              <a:t>Hepatitis C Elimination in Australia 2021</a:t>
            </a:r>
          </a:p>
        </p:txBody>
      </p:sp>
      <p:sp>
        <p:nvSpPr>
          <p:cNvPr id="7" name="Text Placeholder 6">
            <a:extLst>
              <a:ext uri="{FF2B5EF4-FFF2-40B4-BE49-F238E27FC236}">
                <a16:creationId xmlns:a16="http://schemas.microsoft.com/office/drawing/2014/main" id="{595F5005-5730-4CDC-B87D-5CD070C65259}"/>
              </a:ext>
            </a:extLst>
          </p:cNvPr>
          <p:cNvSpPr>
            <a:spLocks noGrp="1"/>
          </p:cNvSpPr>
          <p:nvPr>
            <p:ph type="body" sz="quarter" idx="14"/>
          </p:nvPr>
        </p:nvSpPr>
        <p:spPr/>
        <p:txBody>
          <a:bodyPr/>
          <a:lstStyle/>
          <a:p>
            <a:r>
              <a:rPr lang="en-GB" dirty="0"/>
              <a:t>New infections</a:t>
            </a:r>
            <a:r>
              <a:rPr lang="en-AU" dirty="0"/>
              <a:t> </a:t>
            </a:r>
          </a:p>
        </p:txBody>
      </p:sp>
      <p:sp>
        <p:nvSpPr>
          <p:cNvPr id="8" name="Text Placeholder 7">
            <a:extLst>
              <a:ext uri="{FF2B5EF4-FFF2-40B4-BE49-F238E27FC236}">
                <a16:creationId xmlns:a16="http://schemas.microsoft.com/office/drawing/2014/main" id="{BF0204D5-75E9-4D39-9A89-BD76499116C8}"/>
              </a:ext>
            </a:extLst>
          </p:cNvPr>
          <p:cNvSpPr>
            <a:spLocks noGrp="1"/>
          </p:cNvSpPr>
          <p:nvPr>
            <p:ph type="body" sz="quarter" idx="15"/>
          </p:nvPr>
        </p:nvSpPr>
        <p:spPr/>
        <p:txBody>
          <a:bodyPr/>
          <a:lstStyle/>
          <a:p>
            <a:r>
              <a:rPr lang="en-GB" sz="1800" dirty="0">
                <a:effectLst/>
                <a:latin typeface="Calibri" panose="020F0502020204030204" pitchFamily="34" charset="0"/>
                <a:ea typeface="Calibri" panose="020F0502020204030204" pitchFamily="34" charset="0"/>
                <a:cs typeface="MetaOT-Norm" panose="020B0504030101020102" pitchFamily="34" charset="0"/>
              </a:rPr>
              <a:t>Source:  ACCESS.</a:t>
            </a:r>
            <a:r>
              <a:rPr lang="en-GB" sz="1800" baseline="30000" dirty="0">
                <a:effectLst/>
                <a:latin typeface="Calibri" panose="020F0502020204030204" pitchFamily="34" charset="0"/>
                <a:ea typeface="Calibri" panose="020F0502020204030204" pitchFamily="34" charset="0"/>
                <a:cs typeface="MetaOT-Norm" panose="020B0504030101020102"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10" name="Picture Placeholder 9" descr="A picture containing timeline&#10;&#10;Description automatically generated">
            <a:extLst>
              <a:ext uri="{FF2B5EF4-FFF2-40B4-BE49-F238E27FC236}">
                <a16:creationId xmlns:a16="http://schemas.microsoft.com/office/drawing/2014/main" id="{38840CBE-8616-4920-8871-234B7AF9D17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79637887"/>
      </p:ext>
    </p:extLst>
  </p:cSld>
  <p:clrMapOvr>
    <a:masterClrMapping/>
  </p:clrMapOvr>
</p:sld>
</file>

<file path=ppt/theme/theme1.xml><?xml version="1.0" encoding="utf-8"?>
<a:theme xmlns:a="http://schemas.openxmlformats.org/drawingml/2006/main" name="Office Theme">
  <a:themeElements>
    <a:clrScheme name="Burnet02">
      <a:dk1>
        <a:srgbClr val="333333"/>
      </a:dk1>
      <a:lt1>
        <a:srgbClr val="FFFFFF"/>
      </a:lt1>
      <a:dk2>
        <a:srgbClr val="8D1F24"/>
      </a:dk2>
      <a:lt2>
        <a:srgbClr val="ECEAE6"/>
      </a:lt2>
      <a:accent1>
        <a:srgbClr val="8D1F24"/>
      </a:accent1>
      <a:accent2>
        <a:srgbClr val="669999"/>
      </a:accent2>
      <a:accent3>
        <a:srgbClr val="666666"/>
      </a:accent3>
      <a:accent4>
        <a:srgbClr val="CD9D93"/>
      </a:accent4>
      <a:accent5>
        <a:srgbClr val="AC5953"/>
      </a:accent5>
      <a:accent6>
        <a:srgbClr val="999999"/>
      </a:accent6>
      <a:hlink>
        <a:srgbClr val="0563C1"/>
      </a:hlink>
      <a:folHlink>
        <a:srgbClr val="99999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8878</Words>
  <Application>Microsoft Macintosh PowerPoint</Application>
  <PresentationFormat>Widescreen</PresentationFormat>
  <Paragraphs>496</Paragraphs>
  <Slides>59</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Cambria Math</vt:lpstr>
      <vt:lpstr>MetaOT-Norm</vt:lpstr>
      <vt:lpstr>Trebuchet MS</vt:lpstr>
      <vt:lpstr>Office Theme</vt:lpstr>
      <vt:lpstr>PowerPoint Presentation</vt:lpstr>
      <vt:lpstr>Editors</vt:lpstr>
      <vt:lpstr>Data contributors</vt:lpstr>
      <vt:lpstr>Data contributors</vt:lpstr>
      <vt:lpstr>Data contributors</vt:lpstr>
      <vt:lpstr>Suggested citation:</vt:lpstr>
      <vt:lpstr>Figure 1.  Number of hepatitis C (unspecified) notifications by age group and gender, 2012–2020</vt:lpstr>
      <vt:lpstr>Figure 2.  Incidence of primary hepatitis C infection among individuals tested at ACCESS primary care clinics, ACCESS, 2012–2020</vt:lpstr>
      <vt:lpstr>Figure 3.  Incidence of primary hepatitis C infection among HIV‑positive GBM tested at ACCESS GBM or sexual health clinics, ACCESS, 2012–2020 </vt:lpstr>
      <vt:lpstr>Figure 4.  Incidence of hepatitis C infection among people in prison participating in the SToP‑C study, 2014–2019 </vt:lpstr>
      <vt:lpstr>Figure 5.  Number of individuals attending ACCESS primary care clinics and proportion tested for HCV (HCV antibody only or HCV antibody and RNA or HCV RNA only), ACCESS, 2012–2020</vt:lpstr>
      <vt:lpstr>Figure 6.  Number of HIV‑positive GBM attending ACCESS GBM or sexual health clinics and proportion tested for HCV (HCV antibody only or HCV antibody and RNA or HCV RNA only), ACCESS, 2012–2020 </vt:lpstr>
      <vt:lpstr>Figure 7.  Number of individuals ever prescribed OAT attending ACCESS primary care clinics and proportion tested for HCV (HCV antibody only or HCV antibody and RNA or HCV RNA only), ACCESS, 2012–2020</vt:lpstr>
      <vt:lpstr>Figure 8.  Number of Aboriginal and Torres Strait Islanders attending ACCESS sexual health clinics and proportion tested for HCV (HCV antibody only or HCV antibody and RNA or HCV RNA only), ACCESS, 2012–2020 </vt:lpstr>
      <vt:lpstr>Figure 9.  Number of individuals tested for HCV antibody at ACCESS primary care clinics and proportion of HCV antibody tests positive by gender, ACCESS, 2012–2020 </vt:lpstr>
      <vt:lpstr>Figure 10.  Number of HIV‑positive GBM tested for HCV antibody at ACCESS GBM or sexual health clinics and proportion of HCV antibody tests positive, ACCESS, 2012–2020 </vt:lpstr>
      <vt:lpstr>Figure 11.  Number of individuals ever prescribed OAT tested for HCV antibody at ACCESS primary care clinics and proportion of HCV antibody tests positive by gender, ACCESS, 2012–2020 </vt:lpstr>
      <vt:lpstr>Figure 12.  Number of Aboriginal and Torres Strait Islanders tested for HCV antibody at ACCESS sexual health clinics and proportion of HCV antibody tests positive, ACCESS, 2012–2020 </vt:lpstr>
      <vt:lpstr>Figure 13.  Number of individuals attending ACCHSs and proportion tested for HCV (HCV antibody only or HCV antibody and RNA or HCV RNA only), ATLAS network, 2016–2020 </vt:lpstr>
      <vt:lpstr>Figure 14.  Hepatitis C testing cascade: number and proportion of individuals attending ACCHSs tested for HCV antibody or RNA and among those tested, the number and proportion testing positive, ATLAS network, aggregated for years 2016–2020 </vt:lpstr>
      <vt:lpstr>Figure 15.  Proportion of HCV tests (HCV antibody only or HCV antibody and RNA or HCV RNA only) at ACCHSs by gender, ATLAS network, 2016–2020 </vt:lpstr>
      <vt:lpstr>Figure 16.  Proportion of ANSPS respondents self‑reporting recent (past 12 months) hepatitis C testing by jurisdiction, 2012–2020 </vt:lpstr>
      <vt:lpstr>Figure 17.  Proportion of ANSPS respondents reporting recent (past 12 months) hepatitis C testing by gender, 2012–2020 </vt:lpstr>
      <vt:lpstr>Figure 18.  Proportion of ANSPS respondents reporting recent (past 12 months) hepatitis C testing by Indigenous status, 2012–2020 </vt:lpstr>
      <vt:lpstr>Figure 19.  Number of claims to Medicare for items 69499 and 69500 (detection of HCV RNA, new infections only), 2012–2020 </vt:lpstr>
      <vt:lpstr>Figure 20.  Number of individuals enrolled in ETHOS Engage who were HCV antibody tested, HCV antibody positive and HCV RNA tested, A: Wave 1 (May 2018–September 2019) and B: Wave 2 (November 2019–June 2021) </vt:lpstr>
      <vt:lpstr>Figure 20.  Number of individuals enrolled in ETHOS Engage who were HCV antibody tested, HCV antibody positive and HCV RNA tested, A: Wave 1 (May 2018–September 2019) and B: Wave 2 (November 2019–June 2021)</vt:lpstr>
      <vt:lpstr>Figure 21.  Estimated number of individuals initiating DAA treatment and the proportion of individuals living with chronic hepatitis C who initiated DAA treatment by jurisdiction, PBS database, March 2016–December 2020</vt:lpstr>
      <vt:lpstr>Figure 22.  Estimated number of individuals initiating DAA treatment by jurisdiction, PBS database, March 2016–December 2020 </vt:lpstr>
      <vt:lpstr>Figure 22.  Estimated number of individuals initiating DAA treatment by jurisdiction, PBS database, March 2016–December 2020 </vt:lpstr>
      <vt:lpstr>Figure 23.  Estimated number of individuals initiating DAA treatment by prescriber type, PBS database, March 2016–December 2020</vt:lpstr>
      <vt:lpstr>Figure 24.  Proportion of ANSPS respondents who tested HCV antibody positive, self‑reporting lifetime history of hepatitis C treatment by gender, 2012–2020 </vt:lpstr>
      <vt:lpstr>Figure 25.  Number and estimated proportion* of individuals who initiated DAA treatment in prison versus in the community by jurisdiction, 2019 and 2020</vt:lpstr>
      <vt:lpstr>Figure 26.  Proportion of individuals with SVR by clinical characteristics (A) and treatment setting (B) in the per protocol population, REACH‑C, March 2016–October 2020</vt:lpstr>
      <vt:lpstr>Figure 26.  Proportion of individuals with SVR by clinical characteristics (A) and treatment setting (B) in the per protocol population, REACH‑C, March 2016–October 2020 </vt:lpstr>
      <vt:lpstr>Figure 27.  Hepatitis C treatment cascade at ACCESS primary care clinics: number of individuals hepatitis C diagnosed, number and proportion of individuals who initiated treatment, and tested for HCV RNA post‑treatment initiation, 2016–2020 </vt:lpstr>
      <vt:lpstr>Figure 28.  Hepatitis C treatment cascade: number and proportion of individuals attending ACCHSs tested for HCV RNA and prescribed DAAs, and among those treated, the number and proportion who appeared to achieve an undetectable HCV viral load, ATLAS network, aggregated for years 2016–2020 </vt:lpstr>
      <vt:lpstr>Figure 29.  Number of individuals and proportion enrolled in ETHOS Engage that were ever hepatitis C infected, linked to care, and treated, A: Wave 1 (May 2018–September 2019) and B: Wave 2 (November 2019–June 2021) </vt:lpstr>
      <vt:lpstr>Figure 29.  Number of individuals and proportion enrolled in ETHOS Engage that were ever hepatitis C infected, linked to care, and treated, A: Wave 1 (May 2018–September 2019) and B: Wave 2 (November 2019–June 2021) </vt:lpstr>
      <vt:lpstr>Figure 30.  The hepatitis C diagnosis and care cascade, 2020 </vt:lpstr>
      <vt:lpstr>Figure 31.  Number of Australian adult liver transplant recipients by primary diagnosis and year of first transplant, 2001–2020 </vt:lpstr>
      <vt:lpstr>Figure 32.  Reports of stigma or discrimination by health care workers towards other people because of their hepatitis C status, 2018 and 2021 </vt:lpstr>
      <vt:lpstr>Figure 33.  Reports of stigma or discrimination by health care workers towards other people because of their IDU, 2018 and 2021 </vt:lpstr>
      <vt:lpstr>Figure 34.  Number of needle and syringe units distributed by public and pharmacy sector, 2007–June 2020 </vt:lpstr>
      <vt:lpstr>Figure 35.  Proportion of respondents reporting re‑use of someone else’s needles and syringes in the past month, 2012–2020 </vt:lpstr>
      <vt:lpstr>Figure 36.  Proportion of respondents reporting borrowing and lending of needles, sharing of injecting equipment, and re‑use of needles in the past month, national, 2000–2020 </vt:lpstr>
      <vt:lpstr>Figure 37.  Proportion of GBM who reported any drug injection in the six months prior to the survey by HIV status, national, 2011–2020 </vt:lpstr>
      <vt:lpstr>Figure 38.  Geographic variation in hepatitis C treatment uptake, March 2016–December 2020 </vt:lpstr>
      <vt:lpstr>Figure 39.  Hepatitis C treatment uptake in Australia by PHN, March 2016–December 2020 </vt:lpstr>
      <vt:lpstr>Figure 40.  Proportion of individuals that completed treatment and 12 months of follow‑up time, who had an SVR test by jurisdiction, 2016–2020* </vt:lpstr>
      <vt:lpstr>Figure 41.  Annual change in people living with chronic hepatitis C, hepatitis C incidence (all), treatment coverage, and liver‑related deaths (viraemic and cured) in Australia 2030 (2010–2030) with WHO HCV elimination targets (dotted lines: Panel B:       80% and        90% reductions in incidence, Panel C:        80% eligible treated, and Panel D:        65% reduction in deaths)</vt:lpstr>
      <vt:lpstr>Figure 41.  Annual change in people living with chronic hepatitis C, hepatitis C incidence (all), treatment coverage, and liver‑related deaths (viraemic and cured) in Australia 2030 (2010–2030) with WHO HCV elimination targets (dotted lines: Panel B:       80% and        90% reductions in incidence, Panel C:        80% eligible treated, and Panel D:        65% reduction in deaths)</vt:lpstr>
      <vt:lpstr>Figure 42.  Net economic benefits of hepatitis C treatment scale‑up, based on continued current trends in testing and treatment. The figure shows the difference in cumulative costs (testing, treatment, disease management and productivity losses) between a scenario with no treatment scale‑up, and a scenario with testing/treatment as actually occurred 2016–2021 and trends continued. The initial negative cumulative costs represent the up‑front investment in testing and treatment, before benefits begin to accrue over time </vt:lpstr>
      <vt:lpstr>Reference list</vt:lpstr>
      <vt:lpstr>Reference list</vt:lpstr>
      <vt:lpstr>Reference list</vt:lpstr>
      <vt:lpstr>Supported by</vt:lpstr>
      <vt:lpstr>Supported by</vt:lpstr>
      <vt:lpstr>Data contributors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 Wilkinson</dc:creator>
  <cp:keywords/>
  <dc:description/>
  <cp:lastModifiedBy>Stephanie Luketic</cp:lastModifiedBy>
  <cp:revision>148</cp:revision>
  <dcterms:created xsi:type="dcterms:W3CDTF">2020-10-21T02:16:30Z</dcterms:created>
  <dcterms:modified xsi:type="dcterms:W3CDTF">2021-11-21T22:40:22Z</dcterms:modified>
  <cp:category/>
</cp:coreProperties>
</file>